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ppt/notesSlides/notesSlide38.xml" ContentType="application/vnd.openxmlformats-officedocument.presentationml.notesSlide+xml"/>
  <Override PartName="/ppt/notesSlides/notesSlide39.xml" ContentType="application/vnd.openxmlformats-officedocument.presentationml.notesSlide+xml"/>
  <Override PartName="/ppt/notesSlides/notesSlide40.xml" ContentType="application/vnd.openxmlformats-officedocument.presentationml.notesSlide+xml"/>
  <Override PartName="/ppt/notesSlides/notesSlide41.xml" ContentType="application/vnd.openxmlformats-officedocument.presentationml.notesSlide+xml"/>
  <Override PartName="/ppt/notesSlides/notesSlide42.xml" ContentType="application/vnd.openxmlformats-officedocument.presentationml.notesSlide+xml"/>
  <Override PartName="/ppt/notesSlides/notesSlide43.xml" ContentType="application/vnd.openxmlformats-officedocument.presentationml.notesSlide+xml"/>
  <Override PartName="/ppt/notesSlides/notesSlide44.xml" ContentType="application/vnd.openxmlformats-officedocument.presentationml.notesSlide+xml"/>
  <Override PartName="/ppt/notesSlides/notesSlide45.xml" ContentType="application/vnd.openxmlformats-officedocument.presentationml.notesSlide+xml"/>
  <Override PartName="/ppt/notesSlides/notesSlide46.xml" ContentType="application/vnd.openxmlformats-officedocument.presentationml.notesSlide+xml"/>
  <Override PartName="/ppt/notesSlides/notesSlide47.xml" ContentType="application/vnd.openxmlformats-officedocument.presentationml.notesSlide+xml"/>
  <Override PartName="/ppt/notesSlides/notesSlide4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50"/>
  </p:notesMasterIdLst>
  <p:sldIdLst>
    <p:sldId id="298" r:id="rId2"/>
    <p:sldId id="299" r:id="rId3"/>
    <p:sldId id="300" r:id="rId4"/>
    <p:sldId id="301" r:id="rId5"/>
    <p:sldId id="302" r:id="rId6"/>
    <p:sldId id="303" r:id="rId7"/>
    <p:sldId id="304" r:id="rId8"/>
    <p:sldId id="305" r:id="rId9"/>
    <p:sldId id="306" r:id="rId10"/>
    <p:sldId id="307" r:id="rId11"/>
    <p:sldId id="308" r:id="rId12"/>
    <p:sldId id="309" r:id="rId13"/>
    <p:sldId id="310" r:id="rId14"/>
    <p:sldId id="311" r:id="rId15"/>
    <p:sldId id="312" r:id="rId16"/>
    <p:sldId id="313" r:id="rId17"/>
    <p:sldId id="314" r:id="rId18"/>
    <p:sldId id="315" r:id="rId19"/>
    <p:sldId id="316" r:id="rId20"/>
    <p:sldId id="317" r:id="rId21"/>
    <p:sldId id="318" r:id="rId22"/>
    <p:sldId id="319" r:id="rId23"/>
    <p:sldId id="320" r:id="rId24"/>
    <p:sldId id="321" r:id="rId25"/>
    <p:sldId id="322" r:id="rId26"/>
    <p:sldId id="323" r:id="rId27"/>
    <p:sldId id="324" r:id="rId28"/>
    <p:sldId id="325" r:id="rId29"/>
    <p:sldId id="326" r:id="rId30"/>
    <p:sldId id="327" r:id="rId31"/>
    <p:sldId id="328" r:id="rId32"/>
    <p:sldId id="346" r:id="rId33"/>
    <p:sldId id="329" r:id="rId34"/>
    <p:sldId id="331" r:id="rId35"/>
    <p:sldId id="332" r:id="rId36"/>
    <p:sldId id="333" r:id="rId37"/>
    <p:sldId id="334" r:id="rId38"/>
    <p:sldId id="335" r:id="rId39"/>
    <p:sldId id="336" r:id="rId40"/>
    <p:sldId id="337" r:id="rId41"/>
    <p:sldId id="338" r:id="rId42"/>
    <p:sldId id="339" r:id="rId43"/>
    <p:sldId id="340" r:id="rId44"/>
    <p:sldId id="341" r:id="rId45"/>
    <p:sldId id="342" r:id="rId46"/>
    <p:sldId id="343" r:id="rId47"/>
    <p:sldId id="344" r:id="rId48"/>
    <p:sldId id="345" r:id="rId49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82785" autoAdjust="0"/>
  </p:normalViewPr>
  <p:slideViewPr>
    <p:cSldViewPr>
      <p:cViewPr varScale="1">
        <p:scale>
          <a:sx n="41" d="100"/>
          <a:sy n="41" d="100"/>
        </p:scale>
        <p:origin x="-1356" y="-10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notesMaster" Target="notesMasters/notes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54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8" Type="http://schemas.openxmlformats.org/officeDocument/2006/relationships/slide" Target="slides/slide7.xml"/><Relationship Id="rId51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A40E13D-7FA9-4FCE-B81B-B61EA0435278}" type="datetimeFigureOut">
              <a:rPr lang="en-US" smtClean="0"/>
              <a:t>10/14/2011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755019A-1116-4E8C-9856-415D60D2615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9788751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3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4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4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_rels/notesSlide4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_rels/notesSlide4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3.xml"/><Relationship Id="rId1" Type="http://schemas.openxmlformats.org/officeDocument/2006/relationships/notesMaster" Target="../notesMasters/notesMaster1.xml"/></Relationships>
</file>

<file path=ppt/notesSlides/_rels/notesSlide4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4.xml"/><Relationship Id="rId1" Type="http://schemas.openxmlformats.org/officeDocument/2006/relationships/notesMaster" Target="../notesMasters/notesMaster1.xml"/></Relationships>
</file>

<file path=ppt/notesSlides/_rels/notesSlide4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5.xml"/><Relationship Id="rId1" Type="http://schemas.openxmlformats.org/officeDocument/2006/relationships/notesMaster" Target="../notesMasters/notesMaster1.xml"/></Relationships>
</file>

<file path=ppt/notesSlides/_rels/notesSlide4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6.xml"/><Relationship Id="rId1" Type="http://schemas.openxmlformats.org/officeDocument/2006/relationships/notesMaster" Target="../notesMasters/notesMaster1.xml"/></Relationships>
</file>

<file path=ppt/notesSlides/_rels/notesSlide4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7.xml"/><Relationship Id="rId1" Type="http://schemas.openxmlformats.org/officeDocument/2006/relationships/notesMaster" Target="../notesMasters/notesMaster1.xml"/></Relationships>
</file>

<file path=ppt/notesSlides/_rels/notesSlide4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8374089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1239387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10193710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10193710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10193710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10193710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10193710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03578373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50939160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baseline="0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16326766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baseline="0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16326766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08604632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64246413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60527516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60527516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60527516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60527516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60527516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02082573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39126409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39126409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10599145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00613266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42595106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30993583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00533180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00533180"/>
      </p:ext>
    </p:extLst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31700646"/>
      </p:ext>
    </p:extLst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31700646"/>
      </p:ext>
    </p:extLst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31700646"/>
      </p:ext>
    </p:extLst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62229938"/>
      </p:ext>
    </p:extLst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72263275"/>
      </p:ext>
    </p:extLst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8556420"/>
      </p:ext>
    </p:extLst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51616879"/>
      </p:ext>
    </p:extLst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baseline="0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79876631"/>
      </p:ext>
    </p:extLst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baseline="0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79876631"/>
      </p:ext>
    </p:extLst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12898932"/>
      </p:ext>
    </p:extLst>
  </p:cSld>
  <p:clrMapOvr>
    <a:masterClrMapping/>
  </p:clrMapOvr>
</p:notes>
</file>

<file path=ppt/notesSlides/notesSlide4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34685233"/>
      </p:ext>
    </p:extLst>
  </p:cSld>
  <p:clrMapOvr>
    <a:masterClrMapping/>
  </p:clrMapOvr>
</p:notes>
</file>

<file path=ppt/notesSlides/notesSlide4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58424734"/>
      </p:ext>
    </p:extLst>
  </p:cSld>
  <p:clrMapOvr>
    <a:masterClrMapping/>
  </p:clrMapOvr>
</p:notes>
</file>

<file path=ppt/notesSlides/notesSlide4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58424734"/>
      </p:ext>
    </p:extLst>
  </p:cSld>
  <p:clrMapOvr>
    <a:masterClrMapping/>
  </p:clrMapOvr>
</p:notes>
</file>

<file path=ppt/notesSlides/notesSlide4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24836258"/>
      </p:ext>
    </p:extLst>
  </p:cSld>
  <p:clrMapOvr>
    <a:masterClrMapping/>
  </p:clrMapOvr>
</p:notes>
</file>

<file path=ppt/notesSlides/notesSlide4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37295796"/>
      </p:ext>
    </p:extLst>
  </p:cSld>
  <p:clrMapOvr>
    <a:masterClrMapping/>
  </p:clrMapOvr>
</p:notes>
</file>

<file path=ppt/notesSlides/notesSlide4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04532872"/>
      </p:ext>
    </p:extLst>
  </p:cSld>
  <p:clrMapOvr>
    <a:masterClrMapping/>
  </p:clrMapOvr>
</p:notes>
</file>

<file path=ppt/notesSlides/notesSlide4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270389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10/14/2011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10/14/2011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10/14/2011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10/14/2011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10/14/2011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10/14/2011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10/14/2011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10/14/2011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10/14/2011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10/14/2011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10/14/2011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10/14/2011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35.xml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6.xml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37.xml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8.xml"/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9.xml"/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0.xml"/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1.xml"/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hyperlink" Target="http://www.cs.washington.edu/homes/aritter/mt_chat.html" TargetMode="External"/><Relationship Id="rId2" Type="http://schemas.openxmlformats.org/officeDocument/2006/relationships/notesSlide" Target="../notesSlides/notesSlide42.xml"/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3.xml"/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4.xml"/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5.xml"/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6.xml"/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7.xml"/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8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AutoGenerated: 29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Data Driven Response Generation in Social Media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 smtClean="0"/>
              <a:t>Alan Ritter</a:t>
            </a:r>
          </a:p>
          <a:p>
            <a:r>
              <a:rPr lang="en-US" dirty="0" smtClean="0"/>
              <a:t>Colin Cherry</a:t>
            </a:r>
          </a:p>
          <a:p>
            <a:r>
              <a:rPr lang="en-US" dirty="0" smtClean="0"/>
              <a:t>Bill Dolan</a:t>
            </a:r>
            <a:endParaRPr lang="en-US" dirty="0"/>
          </a:p>
        </p:txBody>
      </p:sp>
      <p:pic>
        <p:nvPicPr>
          <p:cNvPr id="4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863246" y="0"/>
            <a:ext cx="1428750" cy="1162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" name="Picture 4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33077" y="550332"/>
            <a:ext cx="1900905" cy="33866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" name="Picture 5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6820408" y="406400"/>
            <a:ext cx="1790514" cy="49953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174976118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AutoGenerated: 29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Task: Response Generation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1000" y="2362200"/>
            <a:ext cx="8229600" cy="2438400"/>
          </a:xfrm>
        </p:spPr>
        <p:txBody>
          <a:bodyPr/>
          <a:lstStyle/>
          <a:p>
            <a:r>
              <a:rPr lang="en-US" dirty="0" smtClean="0"/>
              <a:t>Input: Arbitrary user utterance</a:t>
            </a:r>
          </a:p>
          <a:p>
            <a:r>
              <a:rPr lang="en-US" dirty="0" smtClean="0"/>
              <a:t>Output: Appropriate response</a:t>
            </a:r>
          </a:p>
          <a:p>
            <a:r>
              <a:rPr lang="en-US" dirty="0" smtClean="0"/>
              <a:t>Training Data: Millions of conversations from Twitter</a:t>
            </a:r>
          </a:p>
        </p:txBody>
      </p:sp>
    </p:spTree>
    <p:extLst>
      <p:ext uri="{BB962C8B-B14F-4D97-AF65-F5344CB8AC3E}">
        <p14:creationId xmlns:p14="http://schemas.microsoft.com/office/powerpoint/2010/main" val="39701608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AutoGenerated: 30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Parallelism in Discourse </a:t>
            </a:r>
            <a:r>
              <a:rPr lang="en-US" dirty="0" smtClean="0">
                <a:solidFill>
                  <a:schemeClr val="accent1"/>
                </a:solidFill>
              </a:rPr>
              <a:t>(Hobbs 1985)</a:t>
            </a:r>
            <a:endParaRPr lang="en-US" dirty="0">
              <a:solidFill>
                <a:schemeClr val="accent1"/>
              </a:solidFill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76200" y="2033082"/>
            <a:ext cx="8915400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dirty="0" smtClean="0">
                <a:solidFill>
                  <a:schemeClr val="tx2"/>
                </a:solidFill>
              </a:rPr>
              <a:t>I am slowly making this soup and it smells gorgeous!</a:t>
            </a:r>
            <a:endParaRPr lang="en-US" sz="3200" dirty="0">
              <a:solidFill>
                <a:schemeClr val="tx2"/>
              </a:solidFill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1828800" y="3987225"/>
            <a:ext cx="4841631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dirty="0" smtClean="0">
                <a:solidFill>
                  <a:schemeClr val="tx2"/>
                </a:solidFill>
              </a:rPr>
              <a:t>I’ll bet it looks delicious too!</a:t>
            </a:r>
            <a:endParaRPr lang="en-US" sz="3200" dirty="0">
              <a:solidFill>
                <a:schemeClr val="tx2"/>
              </a:solidFill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281354" y="1280878"/>
            <a:ext cx="1371979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b="1" dirty="0" smtClean="0"/>
              <a:t>STATUS:</a:t>
            </a:r>
            <a:endParaRPr lang="en-US" sz="2800" b="1" dirty="0"/>
          </a:p>
        </p:txBody>
      </p:sp>
      <p:sp>
        <p:nvSpPr>
          <p:cNvPr id="7" name="TextBox 6"/>
          <p:cNvSpPr txBox="1"/>
          <p:nvPr/>
        </p:nvSpPr>
        <p:spPr>
          <a:xfrm>
            <a:off x="228600" y="3485908"/>
            <a:ext cx="1841851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b="1" dirty="0" smtClean="0"/>
              <a:t>RESPONSE:</a:t>
            </a:r>
            <a:endParaRPr lang="en-US" sz="2800" b="1" dirty="0"/>
          </a:p>
        </p:txBody>
      </p:sp>
    </p:spTree>
    <p:extLst>
      <p:ext uri="{BB962C8B-B14F-4D97-AF65-F5344CB8AC3E}">
        <p14:creationId xmlns:p14="http://schemas.microsoft.com/office/powerpoint/2010/main" val="176328418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AutoGenerated: 30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Parallelism in Discourse </a:t>
            </a:r>
            <a:r>
              <a:rPr lang="en-US" dirty="0" smtClean="0">
                <a:solidFill>
                  <a:schemeClr val="accent1"/>
                </a:solidFill>
              </a:rPr>
              <a:t>(Hobbs 1985)</a:t>
            </a:r>
            <a:endParaRPr lang="en-US" dirty="0">
              <a:solidFill>
                <a:schemeClr val="accent1"/>
              </a:solidFill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76200" y="2033082"/>
            <a:ext cx="8915400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dirty="0" smtClean="0">
                <a:solidFill>
                  <a:schemeClr val="tx2"/>
                </a:solidFill>
              </a:rPr>
              <a:t>I am slowly making this soup and it smells gorgeous!</a:t>
            </a:r>
            <a:endParaRPr lang="en-US" sz="3200" dirty="0">
              <a:solidFill>
                <a:schemeClr val="tx2"/>
              </a:solidFill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1828800" y="3987225"/>
            <a:ext cx="4841631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dirty="0" smtClean="0">
                <a:solidFill>
                  <a:schemeClr val="tx2"/>
                </a:solidFill>
              </a:rPr>
              <a:t>I’ll bet it looks delicious too!</a:t>
            </a:r>
            <a:endParaRPr lang="en-US" sz="3200" dirty="0">
              <a:solidFill>
                <a:schemeClr val="tx2"/>
              </a:solidFill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281354" y="1280878"/>
            <a:ext cx="1371979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b="1" dirty="0" smtClean="0"/>
              <a:t>STATUS:</a:t>
            </a:r>
            <a:endParaRPr lang="en-US" sz="2800" b="1" dirty="0"/>
          </a:p>
        </p:txBody>
      </p:sp>
      <p:sp>
        <p:nvSpPr>
          <p:cNvPr id="7" name="TextBox 6"/>
          <p:cNvSpPr txBox="1"/>
          <p:nvPr/>
        </p:nvSpPr>
        <p:spPr>
          <a:xfrm>
            <a:off x="228600" y="3485908"/>
            <a:ext cx="1841851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b="1" dirty="0" smtClean="0"/>
              <a:t>RESPONSE:</a:t>
            </a:r>
            <a:endParaRPr lang="en-US" sz="2800" b="1" dirty="0"/>
          </a:p>
        </p:txBody>
      </p:sp>
      <p:cxnSp>
        <p:nvCxnSpPr>
          <p:cNvPr id="10" name="Straight Arrow Connector 9"/>
          <p:cNvCxnSpPr/>
          <p:nvPr/>
        </p:nvCxnSpPr>
        <p:spPr>
          <a:xfrm flipH="1">
            <a:off x="3124200" y="2602523"/>
            <a:ext cx="931985" cy="1406605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9045308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AutoGenerated: 30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Parallelism in Discourse </a:t>
            </a:r>
            <a:r>
              <a:rPr lang="en-US" dirty="0" smtClean="0">
                <a:solidFill>
                  <a:schemeClr val="accent1"/>
                </a:solidFill>
              </a:rPr>
              <a:t>(Hobbs 1985)</a:t>
            </a:r>
            <a:endParaRPr lang="en-US" dirty="0">
              <a:solidFill>
                <a:schemeClr val="accent1"/>
              </a:solidFill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76200" y="2033082"/>
            <a:ext cx="8915400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dirty="0" smtClean="0">
                <a:solidFill>
                  <a:schemeClr val="tx2"/>
                </a:solidFill>
              </a:rPr>
              <a:t>I am slowly making this soup and it smells gorgeous!</a:t>
            </a:r>
            <a:endParaRPr lang="en-US" sz="3200" dirty="0">
              <a:solidFill>
                <a:schemeClr val="tx2"/>
              </a:solidFill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1828800" y="3987225"/>
            <a:ext cx="4841631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dirty="0" smtClean="0">
                <a:solidFill>
                  <a:schemeClr val="tx2"/>
                </a:solidFill>
              </a:rPr>
              <a:t>I’ll bet it looks delicious too!</a:t>
            </a:r>
            <a:endParaRPr lang="en-US" sz="3200" dirty="0">
              <a:solidFill>
                <a:schemeClr val="tx2"/>
              </a:solidFill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281354" y="1280878"/>
            <a:ext cx="1371979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b="1" dirty="0" smtClean="0"/>
              <a:t>STATUS:</a:t>
            </a:r>
            <a:endParaRPr lang="en-US" sz="2800" b="1" dirty="0"/>
          </a:p>
        </p:txBody>
      </p:sp>
      <p:sp>
        <p:nvSpPr>
          <p:cNvPr id="7" name="TextBox 6"/>
          <p:cNvSpPr txBox="1"/>
          <p:nvPr/>
        </p:nvSpPr>
        <p:spPr>
          <a:xfrm>
            <a:off x="228600" y="3485908"/>
            <a:ext cx="1841851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b="1" dirty="0" smtClean="0"/>
              <a:t>RESPONSE:</a:t>
            </a:r>
            <a:endParaRPr lang="en-US" sz="2800" b="1" dirty="0"/>
          </a:p>
        </p:txBody>
      </p:sp>
      <p:cxnSp>
        <p:nvCxnSpPr>
          <p:cNvPr id="10" name="Straight Arrow Connector 9"/>
          <p:cNvCxnSpPr/>
          <p:nvPr/>
        </p:nvCxnSpPr>
        <p:spPr>
          <a:xfrm flipH="1">
            <a:off x="3124200" y="2602523"/>
            <a:ext cx="931985" cy="1406605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13" name="Straight Arrow Connector 12"/>
          <p:cNvCxnSpPr/>
          <p:nvPr/>
        </p:nvCxnSpPr>
        <p:spPr>
          <a:xfrm flipH="1">
            <a:off x="3829050" y="2550784"/>
            <a:ext cx="2390042" cy="1436441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060208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AutoGenerated: 30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Parallelism in Discourse </a:t>
            </a:r>
            <a:r>
              <a:rPr lang="en-US" dirty="0" smtClean="0">
                <a:solidFill>
                  <a:schemeClr val="accent1"/>
                </a:solidFill>
              </a:rPr>
              <a:t>(Hobbs 1985)</a:t>
            </a:r>
            <a:endParaRPr lang="en-US" dirty="0">
              <a:solidFill>
                <a:schemeClr val="accent1"/>
              </a:solidFill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76200" y="2033082"/>
            <a:ext cx="8915400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dirty="0" smtClean="0">
                <a:solidFill>
                  <a:schemeClr val="tx2"/>
                </a:solidFill>
              </a:rPr>
              <a:t>I am slowly making this soup and it smells gorgeous!</a:t>
            </a:r>
            <a:endParaRPr lang="en-US" sz="3200" dirty="0">
              <a:solidFill>
                <a:schemeClr val="tx2"/>
              </a:solidFill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1828800" y="3987225"/>
            <a:ext cx="4841631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dirty="0" smtClean="0">
                <a:solidFill>
                  <a:schemeClr val="tx2"/>
                </a:solidFill>
              </a:rPr>
              <a:t>I’ll bet it looks delicious too!</a:t>
            </a:r>
            <a:endParaRPr lang="en-US" sz="3200" dirty="0">
              <a:solidFill>
                <a:schemeClr val="tx2"/>
              </a:solidFill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281354" y="1280878"/>
            <a:ext cx="1371979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b="1" dirty="0" smtClean="0"/>
              <a:t>STATUS:</a:t>
            </a:r>
            <a:endParaRPr lang="en-US" sz="2800" b="1" dirty="0"/>
          </a:p>
        </p:txBody>
      </p:sp>
      <p:sp>
        <p:nvSpPr>
          <p:cNvPr id="7" name="TextBox 6"/>
          <p:cNvSpPr txBox="1"/>
          <p:nvPr/>
        </p:nvSpPr>
        <p:spPr>
          <a:xfrm>
            <a:off x="228600" y="3485908"/>
            <a:ext cx="1841851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b="1" dirty="0" smtClean="0"/>
              <a:t>RESPONSE:</a:t>
            </a:r>
            <a:endParaRPr lang="en-US" sz="2800" b="1" dirty="0"/>
          </a:p>
        </p:txBody>
      </p:sp>
      <p:cxnSp>
        <p:nvCxnSpPr>
          <p:cNvPr id="10" name="Straight Arrow Connector 9"/>
          <p:cNvCxnSpPr/>
          <p:nvPr/>
        </p:nvCxnSpPr>
        <p:spPr>
          <a:xfrm flipH="1">
            <a:off x="3124200" y="2602523"/>
            <a:ext cx="931985" cy="1406605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13" name="Straight Arrow Connector 12"/>
          <p:cNvCxnSpPr/>
          <p:nvPr/>
        </p:nvCxnSpPr>
        <p:spPr>
          <a:xfrm flipH="1">
            <a:off x="3829050" y="2550784"/>
            <a:ext cx="2390042" cy="1436441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15" name="Straight Arrow Connector 14"/>
          <p:cNvCxnSpPr/>
          <p:nvPr/>
        </p:nvCxnSpPr>
        <p:spPr>
          <a:xfrm flipH="1">
            <a:off x="5024071" y="2617857"/>
            <a:ext cx="2841381" cy="1436441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8996884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AutoGenerated: 30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Parallelism in Discourse </a:t>
            </a:r>
            <a:r>
              <a:rPr lang="en-US" dirty="0" smtClean="0">
                <a:solidFill>
                  <a:schemeClr val="accent1"/>
                </a:solidFill>
              </a:rPr>
              <a:t>(Hobbs 1985)</a:t>
            </a:r>
            <a:endParaRPr lang="en-US" dirty="0">
              <a:solidFill>
                <a:schemeClr val="accent1"/>
              </a:solidFill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76200" y="2033082"/>
            <a:ext cx="8915400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dirty="0" smtClean="0">
                <a:solidFill>
                  <a:schemeClr val="tx2"/>
                </a:solidFill>
              </a:rPr>
              <a:t>I am slowly making this soup and it smells gorgeous!</a:t>
            </a:r>
            <a:endParaRPr lang="en-US" sz="3200" dirty="0">
              <a:solidFill>
                <a:schemeClr val="tx2"/>
              </a:solidFill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1828800" y="3987225"/>
            <a:ext cx="4841631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dirty="0" smtClean="0">
                <a:solidFill>
                  <a:schemeClr val="tx2"/>
                </a:solidFill>
              </a:rPr>
              <a:t>I’ll bet it looks delicious too!</a:t>
            </a:r>
            <a:endParaRPr lang="en-US" sz="3200" dirty="0">
              <a:solidFill>
                <a:schemeClr val="tx2"/>
              </a:solidFill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281354" y="1280878"/>
            <a:ext cx="1371979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b="1" dirty="0" smtClean="0"/>
              <a:t>STATUS:</a:t>
            </a:r>
            <a:endParaRPr lang="en-US" sz="2800" b="1" dirty="0"/>
          </a:p>
        </p:txBody>
      </p:sp>
      <p:sp>
        <p:nvSpPr>
          <p:cNvPr id="7" name="TextBox 6"/>
          <p:cNvSpPr txBox="1"/>
          <p:nvPr/>
        </p:nvSpPr>
        <p:spPr>
          <a:xfrm>
            <a:off x="228600" y="3485908"/>
            <a:ext cx="1841851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b="1" dirty="0" smtClean="0"/>
              <a:t>RESPONSE:</a:t>
            </a:r>
            <a:endParaRPr lang="en-US" sz="2800" b="1" dirty="0"/>
          </a:p>
        </p:txBody>
      </p:sp>
      <p:cxnSp>
        <p:nvCxnSpPr>
          <p:cNvPr id="10" name="Straight Arrow Connector 9"/>
          <p:cNvCxnSpPr/>
          <p:nvPr/>
        </p:nvCxnSpPr>
        <p:spPr>
          <a:xfrm flipH="1">
            <a:off x="3124200" y="2602523"/>
            <a:ext cx="931985" cy="1406605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13" name="Straight Arrow Connector 12"/>
          <p:cNvCxnSpPr/>
          <p:nvPr/>
        </p:nvCxnSpPr>
        <p:spPr>
          <a:xfrm flipH="1">
            <a:off x="3829050" y="2550784"/>
            <a:ext cx="2390042" cy="1436441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15" name="Straight Arrow Connector 14"/>
          <p:cNvCxnSpPr/>
          <p:nvPr/>
        </p:nvCxnSpPr>
        <p:spPr>
          <a:xfrm flipH="1">
            <a:off x="5024071" y="2617857"/>
            <a:ext cx="2841381" cy="1436441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3" name="Explosion 1 2"/>
          <p:cNvSpPr/>
          <p:nvPr/>
        </p:nvSpPr>
        <p:spPr>
          <a:xfrm>
            <a:off x="457200" y="3505200"/>
            <a:ext cx="8229600" cy="3200400"/>
          </a:xfrm>
          <a:prstGeom prst="irregularSeal1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b="1" dirty="0" smtClean="0"/>
              <a:t>Can we “translate” the status into an appropriate response?</a:t>
            </a:r>
            <a:endParaRPr lang="en-US" sz="2800" b="1" dirty="0"/>
          </a:p>
        </p:txBody>
      </p:sp>
    </p:spTree>
    <p:extLst>
      <p:ext uri="{BB962C8B-B14F-4D97-AF65-F5344CB8AC3E}">
        <p14:creationId xmlns:p14="http://schemas.microsoft.com/office/powerpoint/2010/main" val="42619234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AutoGenerated: 30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274638"/>
            <a:ext cx="8686800" cy="1143000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Why Should SMT work on conversations?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953000"/>
          </a:xfrm>
        </p:spPr>
        <p:txBody>
          <a:bodyPr>
            <a:normAutofit/>
          </a:bodyPr>
          <a:lstStyle/>
          <a:p>
            <a:r>
              <a:rPr lang="en-US" dirty="0"/>
              <a:t>C</a:t>
            </a:r>
            <a:r>
              <a:rPr lang="en-US" dirty="0" smtClean="0"/>
              <a:t>onversation and translation not the same</a:t>
            </a:r>
          </a:p>
          <a:p>
            <a:pPr lvl="1"/>
            <a:r>
              <a:rPr lang="en-US" dirty="0" smtClean="0"/>
              <a:t>Source and Target not Semantically Equivalent</a:t>
            </a:r>
          </a:p>
          <a:p>
            <a:r>
              <a:rPr lang="en-US" dirty="0" smtClean="0"/>
              <a:t>Can’t learn semantics behind conversations</a:t>
            </a:r>
          </a:p>
          <a:p>
            <a:r>
              <a:rPr lang="en-US" dirty="0" smtClean="0"/>
              <a:t>We Can learn some high-frequency patterns</a:t>
            </a:r>
          </a:p>
          <a:p>
            <a:pPr lvl="1"/>
            <a:r>
              <a:rPr lang="en-US" dirty="0" smtClean="0"/>
              <a:t>“I am” -&gt; “you are”</a:t>
            </a:r>
          </a:p>
          <a:p>
            <a:pPr lvl="1"/>
            <a:r>
              <a:rPr lang="en-US" dirty="0" smtClean="0"/>
              <a:t>“airport” -&gt; “safe flight”</a:t>
            </a:r>
          </a:p>
          <a:p>
            <a:r>
              <a:rPr lang="en-US" dirty="0" smtClean="0"/>
              <a:t>First step towards learning conversational models from data.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93619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AutoGenerated: 30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SMT: Advantages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Leverage existing techniques</a:t>
            </a:r>
          </a:p>
          <a:p>
            <a:pPr lvl="1"/>
            <a:r>
              <a:rPr lang="en-US" dirty="0" smtClean="0"/>
              <a:t>Perform well</a:t>
            </a:r>
          </a:p>
          <a:p>
            <a:pPr lvl="1"/>
            <a:r>
              <a:rPr lang="en-US" dirty="0" smtClean="0"/>
              <a:t>Scalable</a:t>
            </a:r>
          </a:p>
          <a:p>
            <a:r>
              <a:rPr lang="en-US" dirty="0" smtClean="0"/>
              <a:t>Provides probabilistic model of responses</a:t>
            </a:r>
          </a:p>
          <a:p>
            <a:pPr lvl="1"/>
            <a:r>
              <a:rPr lang="en-US" dirty="0" smtClean="0"/>
              <a:t>Straightforward to integrate into applications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5887207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AutoGenerated: 30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Data Driven Response Generation:</a:t>
            </a:r>
            <a:br>
              <a:rPr lang="en-US" dirty="0" smtClean="0"/>
            </a:br>
            <a:r>
              <a:rPr lang="en-US" dirty="0" smtClean="0"/>
              <a:t>Potential Applications</a:t>
            </a:r>
            <a:endParaRPr lang="en-US" dirty="0"/>
          </a:p>
        </p:txBody>
      </p:sp>
      <p:sp>
        <p:nvSpPr>
          <p:cNvPr id="21" name="Content Placeholder 2"/>
          <p:cNvSpPr>
            <a:spLocks noGrp="1"/>
          </p:cNvSpPr>
          <p:nvPr>
            <p:ph idx="1"/>
          </p:nvPr>
        </p:nvSpPr>
        <p:spPr>
          <a:xfrm>
            <a:off x="457200" y="2255837"/>
            <a:ext cx="8686800" cy="2468563"/>
          </a:xfrm>
        </p:spPr>
        <p:txBody>
          <a:bodyPr>
            <a:normAutofit/>
          </a:bodyPr>
          <a:lstStyle/>
          <a:p>
            <a:r>
              <a:rPr lang="en-US" dirty="0" smtClean="0"/>
              <a:t>Dialogue Generation (more natural responses)</a:t>
            </a:r>
            <a:endParaRPr lang="en-US" b="1" dirty="0" smtClean="0"/>
          </a:p>
        </p:txBody>
      </p:sp>
    </p:spTree>
    <p:extLst>
      <p:ext uri="{BB962C8B-B14F-4D97-AF65-F5344CB8AC3E}">
        <p14:creationId xmlns:p14="http://schemas.microsoft.com/office/powerpoint/2010/main" val="35262444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AutoGenerated: 30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Data Driven Response Generation:</a:t>
            </a:r>
            <a:br>
              <a:rPr lang="en-US" dirty="0" smtClean="0"/>
            </a:br>
            <a:r>
              <a:rPr lang="en-US" dirty="0" smtClean="0"/>
              <a:t>Potential Applications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2255837"/>
            <a:ext cx="8686800" cy="2468563"/>
          </a:xfrm>
        </p:spPr>
        <p:txBody>
          <a:bodyPr>
            <a:normAutofit/>
          </a:bodyPr>
          <a:lstStyle/>
          <a:p>
            <a:r>
              <a:rPr lang="en-US" dirty="0" smtClean="0"/>
              <a:t>Dialogue Generation (more natural responses)</a:t>
            </a:r>
            <a:endParaRPr lang="en-US" b="1" dirty="0" smtClean="0"/>
          </a:p>
          <a:p>
            <a:r>
              <a:rPr lang="en-US" dirty="0" smtClean="0"/>
              <a:t>Conversationally-aware </a:t>
            </a:r>
            <a:r>
              <a:rPr lang="en-US" b="1" dirty="0" smtClean="0"/>
              <a:t>predictive text entry</a:t>
            </a:r>
          </a:p>
          <a:p>
            <a:pPr lvl="1"/>
            <a:r>
              <a:rPr lang="en-US" b="1" dirty="0" smtClean="0"/>
              <a:t>Speech</a:t>
            </a:r>
            <a:r>
              <a:rPr lang="en-US" dirty="0" smtClean="0"/>
              <a:t> Interface to SMS/Twitter </a:t>
            </a:r>
            <a:r>
              <a:rPr lang="en-US" dirty="0" smtClean="0">
                <a:solidFill>
                  <a:schemeClr val="accent1"/>
                </a:solidFill>
              </a:rPr>
              <a:t>(</a:t>
            </a:r>
            <a:r>
              <a:rPr lang="en-US" dirty="0" err="1" smtClean="0">
                <a:solidFill>
                  <a:schemeClr val="accent1"/>
                </a:solidFill>
              </a:rPr>
              <a:t>Ju</a:t>
            </a:r>
            <a:r>
              <a:rPr lang="en-US" dirty="0" smtClean="0">
                <a:solidFill>
                  <a:schemeClr val="accent1"/>
                </a:solidFill>
              </a:rPr>
              <a:t> and </a:t>
            </a:r>
            <a:r>
              <a:rPr lang="en-US" dirty="0" err="1" smtClean="0">
                <a:solidFill>
                  <a:schemeClr val="accent1"/>
                </a:solidFill>
              </a:rPr>
              <a:t>Paek</a:t>
            </a:r>
            <a:r>
              <a:rPr lang="en-US" dirty="0" smtClean="0">
                <a:solidFill>
                  <a:schemeClr val="accent1"/>
                </a:solidFill>
              </a:rPr>
              <a:t> 2010)</a:t>
            </a:r>
            <a:endParaRPr lang="en-US" dirty="0">
              <a:solidFill>
                <a:schemeClr val="accent1"/>
              </a:solidFill>
            </a:endParaRPr>
          </a:p>
        </p:txBody>
      </p:sp>
      <p:grpSp>
        <p:nvGrpSpPr>
          <p:cNvPr id="17" name="Group 16"/>
          <p:cNvGrpSpPr/>
          <p:nvPr/>
        </p:nvGrpSpPr>
        <p:grpSpPr>
          <a:xfrm>
            <a:off x="304800" y="4520624"/>
            <a:ext cx="5029200" cy="2261176"/>
            <a:chOff x="304800" y="4520624"/>
            <a:chExt cx="5029200" cy="2261176"/>
          </a:xfrm>
        </p:grpSpPr>
        <p:grpSp>
          <p:nvGrpSpPr>
            <p:cNvPr id="6" name="Group 5"/>
            <p:cNvGrpSpPr/>
            <p:nvPr/>
          </p:nvGrpSpPr>
          <p:grpSpPr>
            <a:xfrm>
              <a:off x="304800" y="4520625"/>
              <a:ext cx="5029200" cy="2261175"/>
              <a:chOff x="304800" y="4520625"/>
              <a:chExt cx="5029200" cy="2261175"/>
            </a:xfrm>
          </p:grpSpPr>
          <p:grpSp>
            <p:nvGrpSpPr>
              <p:cNvPr id="10" name="Group 9"/>
              <p:cNvGrpSpPr/>
              <p:nvPr/>
            </p:nvGrpSpPr>
            <p:grpSpPr>
              <a:xfrm>
                <a:off x="304800" y="4848224"/>
                <a:ext cx="5029200" cy="1933576"/>
                <a:chOff x="304800" y="4848224"/>
                <a:chExt cx="5029200" cy="1933576"/>
              </a:xfrm>
            </p:grpSpPr>
            <p:pic>
              <p:nvPicPr>
                <p:cNvPr id="1026" name="Picture 2" descr="http://perception.csl.uiuc.edu/recognition/Images/speech_signal.png"/>
                <p:cNvPicPr>
                  <a:picLocks noChangeAspect="1" noChangeArrowheads="1"/>
                </p:cNvPicPr>
                <p:nvPr/>
              </p:nvPicPr>
              <p:blipFill>
                <a:blip r:embed="rId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924175" y="4848224"/>
                  <a:ext cx="2409825" cy="1933576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  <p:sp>
              <p:nvSpPr>
                <p:cNvPr id="4" name="Rectangle 3"/>
                <p:cNvSpPr/>
                <p:nvPr/>
              </p:nvSpPr>
              <p:spPr>
                <a:xfrm>
                  <a:off x="304800" y="5210211"/>
                  <a:ext cx="2448491" cy="1077218"/>
                </a:xfrm>
                <a:prstGeom prst="rect">
                  <a:avLst/>
                </a:prstGeom>
              </p:spPr>
              <p:txBody>
                <a:bodyPr wrap="square">
                  <a:spAutoFit/>
                </a:bodyPr>
                <a:lstStyle/>
                <a:p>
                  <a:r>
                    <a:rPr lang="en-US" sz="3200" dirty="0" smtClean="0"/>
                    <a:t>I’m feeling sick</a:t>
                  </a:r>
                  <a:endParaRPr lang="en-US" sz="3200" dirty="0"/>
                </a:p>
              </p:txBody>
            </p:sp>
          </p:grpSp>
          <p:sp>
            <p:nvSpPr>
              <p:cNvPr id="12" name="Rectangle 11"/>
              <p:cNvSpPr/>
              <p:nvPr/>
            </p:nvSpPr>
            <p:spPr>
              <a:xfrm>
                <a:off x="447109" y="4520625"/>
                <a:ext cx="1381691" cy="584775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r>
                  <a:rPr lang="en-US" sz="3200" b="1" dirty="0" smtClean="0"/>
                  <a:t>Status:</a:t>
                </a:r>
                <a:endParaRPr lang="en-US" sz="3200" b="1" dirty="0"/>
              </a:p>
            </p:txBody>
          </p:sp>
        </p:grpSp>
        <p:sp>
          <p:nvSpPr>
            <p:cNvPr id="14" name="Rectangle 13"/>
            <p:cNvSpPr/>
            <p:nvPr/>
          </p:nvSpPr>
          <p:spPr>
            <a:xfrm>
              <a:off x="3018957" y="4520624"/>
              <a:ext cx="2209801" cy="58477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US" sz="3200" b="1" dirty="0" smtClean="0"/>
                <a:t>Response:</a:t>
              </a:r>
              <a:endParaRPr lang="en-US" sz="3200" b="1" dirty="0"/>
            </a:p>
          </p:txBody>
        </p:sp>
      </p:grpSp>
      <p:grpSp>
        <p:nvGrpSpPr>
          <p:cNvPr id="19" name="Group 18"/>
          <p:cNvGrpSpPr/>
          <p:nvPr/>
        </p:nvGrpSpPr>
        <p:grpSpPr>
          <a:xfrm>
            <a:off x="2300803" y="4520623"/>
            <a:ext cx="6538398" cy="1766806"/>
            <a:chOff x="2300803" y="4520623"/>
            <a:chExt cx="6538398" cy="1766806"/>
          </a:xfrm>
        </p:grpSpPr>
        <p:grpSp>
          <p:nvGrpSpPr>
            <p:cNvPr id="11" name="Group 10"/>
            <p:cNvGrpSpPr/>
            <p:nvPr/>
          </p:nvGrpSpPr>
          <p:grpSpPr>
            <a:xfrm>
              <a:off x="2300803" y="5210211"/>
              <a:ext cx="6538398" cy="1077218"/>
              <a:chOff x="2300803" y="5210211"/>
              <a:chExt cx="6538398" cy="1077218"/>
            </a:xfrm>
          </p:grpSpPr>
          <p:sp>
            <p:nvSpPr>
              <p:cNvPr id="5" name="Rectangle 4"/>
              <p:cNvSpPr/>
              <p:nvPr/>
            </p:nvSpPr>
            <p:spPr>
              <a:xfrm>
                <a:off x="2300803" y="5287155"/>
                <a:ext cx="529312" cy="923330"/>
              </a:xfrm>
              <a:prstGeom prst="rect">
                <a:avLst/>
              </a:prstGeom>
              <a:noFill/>
            </p:spPr>
            <p:txBody>
              <a:bodyPr wrap="none" lIns="91440" tIns="45720" rIns="91440" bIns="45720">
                <a:spAutoFit/>
              </a:bodyPr>
              <a:lstStyle/>
              <a:p>
                <a:pPr algn="ctr"/>
                <a:r>
                  <a:rPr lang="en-US" sz="5400" b="1" cap="none" spc="0" dirty="0" smtClean="0">
                    <a:ln w="12700">
                      <a:solidFill>
                        <a:schemeClr val="tx2">
                          <a:satMod val="155000"/>
                        </a:schemeClr>
                      </a:solidFill>
                      <a:prstDash val="solid"/>
                    </a:ln>
                    <a:solidFill>
                      <a:schemeClr val="bg2">
                        <a:tint val="85000"/>
                        <a:satMod val="155000"/>
                      </a:schemeClr>
                    </a:solidFill>
                    <a:effectLst>
                      <a:outerShdw blurRad="41275" dist="20320" dir="1800000" algn="tl" rotWithShape="0">
                        <a:srgbClr val="000000">
                          <a:alpha val="40000"/>
                        </a:srgbClr>
                      </a:outerShdw>
                    </a:effectLst>
                  </a:rPr>
                  <a:t>+</a:t>
                </a:r>
                <a:endParaRPr lang="en-US" sz="5400" b="1" cap="none" spc="0" dirty="0">
                  <a:ln w="12700">
                    <a:solidFill>
                      <a:schemeClr val="tx2">
                        <a:satMod val="155000"/>
                      </a:schemeClr>
                    </a:solidFill>
                    <a:prstDash val="solid"/>
                  </a:ln>
                  <a:solidFill>
                    <a:schemeClr val="bg2">
                      <a:tint val="85000"/>
                      <a:satMod val="155000"/>
                    </a:schemeClr>
                  </a:solidFill>
                  <a:effectLst>
                    <a:outerShdw blurRad="41275" dist="20320" dir="1800000" algn="tl" rotWithShape="0">
                      <a:srgbClr val="000000">
                        <a:alpha val="40000"/>
                      </a:srgbClr>
                    </a:outerShdw>
                  </a:effectLst>
                </a:endParaRPr>
              </a:p>
            </p:txBody>
          </p:sp>
          <p:grpSp>
            <p:nvGrpSpPr>
              <p:cNvPr id="9" name="Group 8"/>
              <p:cNvGrpSpPr/>
              <p:nvPr/>
            </p:nvGrpSpPr>
            <p:grpSpPr>
              <a:xfrm>
                <a:off x="5192315" y="5210211"/>
                <a:ext cx="3646886" cy="1077218"/>
                <a:chOff x="5192315" y="5210211"/>
                <a:chExt cx="3646886" cy="1077218"/>
              </a:xfrm>
            </p:grpSpPr>
            <p:sp>
              <p:nvSpPr>
                <p:cNvPr id="7" name="Rectangle 6"/>
                <p:cNvSpPr/>
                <p:nvPr/>
              </p:nvSpPr>
              <p:spPr>
                <a:xfrm>
                  <a:off x="5192315" y="5287154"/>
                  <a:ext cx="529312" cy="923330"/>
                </a:xfrm>
                <a:prstGeom prst="rect">
                  <a:avLst/>
                </a:prstGeom>
                <a:noFill/>
              </p:spPr>
              <p:txBody>
                <a:bodyPr wrap="none" lIns="91440" tIns="45720" rIns="91440" bIns="45720">
                  <a:spAutoFit/>
                </a:bodyPr>
                <a:lstStyle/>
                <a:p>
                  <a:pPr algn="ctr"/>
                  <a:r>
                    <a:rPr lang="en-US" sz="5400" b="1" cap="none" spc="0" dirty="0" smtClean="0">
                      <a:ln w="12700">
                        <a:solidFill>
                          <a:schemeClr val="tx2">
                            <a:satMod val="155000"/>
                          </a:schemeClr>
                        </a:solidFill>
                        <a:prstDash val="solid"/>
                      </a:ln>
                      <a:solidFill>
                        <a:schemeClr val="bg2">
                          <a:tint val="85000"/>
                          <a:satMod val="155000"/>
                        </a:schemeClr>
                      </a:solidFill>
                      <a:effectLst>
                        <a:outerShdw blurRad="41275" dist="20320" dir="1800000" algn="tl" rotWithShape="0">
                          <a:srgbClr val="000000">
                            <a:alpha val="40000"/>
                          </a:srgbClr>
                        </a:outerShdw>
                      </a:effectLst>
                    </a:rPr>
                    <a:t>=</a:t>
                  </a:r>
                  <a:endParaRPr lang="en-US" sz="5400" b="1" cap="none" spc="0" dirty="0">
                    <a:ln w="12700">
                      <a:solidFill>
                        <a:schemeClr val="tx2">
                          <a:satMod val="155000"/>
                        </a:schemeClr>
                      </a:solidFill>
                      <a:prstDash val="solid"/>
                    </a:ln>
                    <a:solidFill>
                      <a:schemeClr val="bg2">
                        <a:tint val="85000"/>
                        <a:satMod val="155000"/>
                      </a:schemeClr>
                    </a:solidFill>
                    <a:effectLst>
                      <a:outerShdw blurRad="41275" dist="20320" dir="1800000" algn="tl" rotWithShape="0">
                        <a:srgbClr val="000000">
                          <a:alpha val="40000"/>
                        </a:srgbClr>
                      </a:outerShdw>
                    </a:effectLst>
                  </a:endParaRPr>
                </a:p>
              </p:txBody>
            </p:sp>
            <p:sp>
              <p:nvSpPr>
                <p:cNvPr id="8" name="Rectangle 7"/>
                <p:cNvSpPr/>
                <p:nvPr/>
              </p:nvSpPr>
              <p:spPr>
                <a:xfrm>
                  <a:off x="5791201" y="5210211"/>
                  <a:ext cx="3048000" cy="1077218"/>
                </a:xfrm>
                <a:prstGeom prst="rect">
                  <a:avLst/>
                </a:prstGeom>
              </p:spPr>
              <p:txBody>
                <a:bodyPr wrap="square">
                  <a:spAutoFit/>
                </a:bodyPr>
                <a:lstStyle/>
                <a:p>
                  <a:r>
                    <a:rPr lang="en-US" sz="3200" dirty="0" smtClean="0"/>
                    <a:t>Hope you feel better</a:t>
                  </a:r>
                  <a:endParaRPr lang="en-US" sz="3200" dirty="0"/>
                </a:p>
              </p:txBody>
            </p:sp>
          </p:grpSp>
        </p:grpSp>
        <p:sp>
          <p:nvSpPr>
            <p:cNvPr id="18" name="Rectangle 17"/>
            <p:cNvSpPr/>
            <p:nvPr/>
          </p:nvSpPr>
          <p:spPr>
            <a:xfrm>
              <a:off x="5943599" y="4520623"/>
              <a:ext cx="2209801" cy="58477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US" sz="3200" b="1" dirty="0" smtClean="0"/>
                <a:t>Response:</a:t>
              </a:r>
              <a:endParaRPr lang="en-US" sz="3200" b="1" dirty="0"/>
            </a:p>
          </p:txBody>
        </p:sp>
      </p:grpSp>
    </p:spTree>
    <p:extLst>
      <p:ext uri="{BB962C8B-B14F-4D97-AF65-F5344CB8AC3E}">
        <p14:creationId xmlns:p14="http://schemas.microsoft.com/office/powerpoint/2010/main" val="34513481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AutoGenerated: 30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" y="381000"/>
            <a:ext cx="6781800" cy="792162"/>
          </a:xfrm>
        </p:spPr>
        <p:txBody>
          <a:bodyPr/>
          <a:lstStyle/>
          <a:p>
            <a:r>
              <a:rPr lang="en-US" dirty="0" smtClean="0"/>
              <a:t>Twitter Conversations</a:t>
            </a:r>
            <a:endParaRPr lang="en-US" dirty="0"/>
          </a:p>
        </p:txBody>
      </p:sp>
      <p:pic>
        <p:nvPicPr>
          <p:cNvPr id="7" name="Picture 6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667500" y="0"/>
            <a:ext cx="2400300" cy="1600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" name="Content Placeholder 3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Most of Twitter is broadcasting information:</a:t>
            </a:r>
          </a:p>
          <a:p>
            <a:pPr lvl="1"/>
            <a:r>
              <a:rPr lang="en-US" b="1" dirty="0">
                <a:solidFill>
                  <a:schemeClr val="accent2"/>
                </a:solidFill>
              </a:rPr>
              <a:t>iPhone 4 on Verizon coming February 10th ..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2828818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AutoGenerated: 3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" y="381000"/>
            <a:ext cx="6781800" cy="792162"/>
          </a:xfrm>
        </p:spPr>
        <p:txBody>
          <a:bodyPr/>
          <a:lstStyle/>
          <a:p>
            <a:r>
              <a:rPr lang="en-US" dirty="0" smtClean="0"/>
              <a:t>Twitter Conversations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800599"/>
          </a:xfrm>
        </p:spPr>
        <p:txBody>
          <a:bodyPr>
            <a:normAutofit lnSpcReduction="10000"/>
          </a:bodyPr>
          <a:lstStyle/>
          <a:p>
            <a:r>
              <a:rPr lang="en-US" dirty="0" smtClean="0"/>
              <a:t>Most of Twitter is broadcasting information:</a:t>
            </a:r>
          </a:p>
          <a:p>
            <a:pPr lvl="1"/>
            <a:r>
              <a:rPr lang="en-US" b="1" dirty="0">
                <a:solidFill>
                  <a:schemeClr val="accent2"/>
                </a:solidFill>
              </a:rPr>
              <a:t>iPhone 4 on Verizon coming February 10th ..</a:t>
            </a:r>
            <a:endParaRPr lang="en-US" b="1" dirty="0" smtClean="0">
              <a:solidFill>
                <a:schemeClr val="accent2"/>
              </a:solidFill>
            </a:endParaRPr>
          </a:p>
          <a:p>
            <a:r>
              <a:rPr lang="en-US" dirty="0" smtClean="0"/>
              <a:t>About 20% are </a:t>
            </a:r>
            <a:r>
              <a:rPr lang="en-US" b="1" dirty="0" smtClean="0"/>
              <a:t>replies</a:t>
            </a:r>
          </a:p>
          <a:p>
            <a:pPr marL="971550" lvl="1" indent="-514350">
              <a:buFont typeface="+mj-lt"/>
              <a:buAutoNum type="arabicPeriod"/>
            </a:pPr>
            <a:r>
              <a:rPr lang="en-US" sz="3500" b="1" dirty="0" smtClean="0">
                <a:solidFill>
                  <a:schemeClr val="accent2"/>
                </a:solidFill>
              </a:rPr>
              <a:t>I 'm going to the beach this weekend! Woo! And I'll be there until Tuesday. Life is good. </a:t>
            </a:r>
          </a:p>
          <a:p>
            <a:pPr marL="971550" lvl="1" indent="-514350">
              <a:buFont typeface="+mj-lt"/>
              <a:buAutoNum type="arabicPeriod"/>
            </a:pPr>
            <a:r>
              <a:rPr lang="en-US" sz="3500" b="1" dirty="0" smtClean="0">
                <a:solidFill>
                  <a:schemeClr val="accent1"/>
                </a:solidFill>
              </a:rPr>
              <a:t>Enjoy the beach! Hope you have great weather! </a:t>
            </a:r>
          </a:p>
          <a:p>
            <a:pPr marL="971550" lvl="1" indent="-514350">
              <a:buFont typeface="+mj-lt"/>
              <a:buAutoNum type="arabicPeriod"/>
            </a:pPr>
            <a:r>
              <a:rPr lang="en-US" sz="3500" b="1" dirty="0" smtClean="0">
                <a:solidFill>
                  <a:schemeClr val="accent2"/>
                </a:solidFill>
              </a:rPr>
              <a:t>thank you </a:t>
            </a:r>
            <a:r>
              <a:rPr lang="en-US" sz="3500" b="1" dirty="0" smtClean="0">
                <a:solidFill>
                  <a:schemeClr val="accent2"/>
                </a:solidFill>
                <a:sym typeface="Wingdings" pitchFamily="2" charset="2"/>
              </a:rPr>
              <a:t></a:t>
            </a:r>
            <a:endParaRPr lang="en-US" sz="3500" b="1" dirty="0" smtClean="0">
              <a:solidFill>
                <a:schemeClr val="accent2"/>
              </a:solidFill>
            </a:endParaRPr>
          </a:p>
          <a:p>
            <a:pPr lvl="1"/>
            <a:endParaRPr lang="en-US" b="1" dirty="0" smtClean="0"/>
          </a:p>
        </p:txBody>
      </p:sp>
      <p:pic>
        <p:nvPicPr>
          <p:cNvPr id="7" name="Picture 6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667500" y="0"/>
            <a:ext cx="2400300" cy="1600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11224519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AutoGenerated: 31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Data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Crawled Twitter Public API</a:t>
            </a:r>
          </a:p>
          <a:p>
            <a:r>
              <a:rPr lang="en-US" dirty="0" smtClean="0"/>
              <a:t>1.3 Million Conversations</a:t>
            </a:r>
          </a:p>
          <a:p>
            <a:pPr lvl="1"/>
            <a:r>
              <a:rPr lang="en-US" dirty="0" smtClean="0"/>
              <a:t>Easy to gather more data</a:t>
            </a:r>
          </a:p>
          <a:p>
            <a:pPr lvl="1"/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40795083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AutoGenerated: 31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Data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Crawled Twitter Public API</a:t>
            </a:r>
          </a:p>
          <a:p>
            <a:r>
              <a:rPr lang="en-US" dirty="0" smtClean="0"/>
              <a:t>1.3 Million Conversations</a:t>
            </a:r>
          </a:p>
          <a:p>
            <a:pPr lvl="1"/>
            <a:r>
              <a:rPr lang="en-US" dirty="0" smtClean="0"/>
              <a:t>Easy to gather more data</a:t>
            </a:r>
          </a:p>
          <a:p>
            <a:pPr lvl="1"/>
            <a:endParaRPr lang="en-US" dirty="0" smtClean="0"/>
          </a:p>
        </p:txBody>
      </p:sp>
      <p:sp>
        <p:nvSpPr>
          <p:cNvPr id="4" name="TextBox 3"/>
          <p:cNvSpPr txBox="1"/>
          <p:nvPr/>
        </p:nvSpPr>
        <p:spPr>
          <a:xfrm>
            <a:off x="604911" y="4902200"/>
            <a:ext cx="7920111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400" dirty="0" smtClean="0">
                <a:solidFill>
                  <a:schemeClr val="accent2"/>
                </a:solidFill>
              </a:rPr>
              <a:t>No need for disentanglement</a:t>
            </a:r>
          </a:p>
          <a:p>
            <a:pPr algn="ctr"/>
            <a:r>
              <a:rPr lang="en-US" sz="4400" dirty="0">
                <a:solidFill>
                  <a:schemeClr val="tx2"/>
                </a:solidFill>
              </a:rPr>
              <a:t>(</a:t>
            </a:r>
            <a:r>
              <a:rPr lang="en-US" sz="4400" dirty="0" err="1" smtClean="0">
                <a:solidFill>
                  <a:schemeClr val="tx2"/>
                </a:solidFill>
              </a:rPr>
              <a:t>Elsner</a:t>
            </a:r>
            <a:r>
              <a:rPr lang="en-US" sz="4400" dirty="0" smtClean="0">
                <a:solidFill>
                  <a:schemeClr val="tx2"/>
                </a:solidFill>
              </a:rPr>
              <a:t> &amp; </a:t>
            </a:r>
            <a:r>
              <a:rPr lang="en-US" sz="4400" dirty="0" err="1" smtClean="0">
                <a:solidFill>
                  <a:schemeClr val="tx2"/>
                </a:solidFill>
              </a:rPr>
              <a:t>Charniak</a:t>
            </a:r>
            <a:r>
              <a:rPr lang="en-US" sz="4400" dirty="0" smtClean="0">
                <a:solidFill>
                  <a:schemeClr val="tx2"/>
                </a:solidFill>
              </a:rPr>
              <a:t> 2008</a:t>
            </a:r>
            <a:r>
              <a:rPr lang="en-US" sz="4400" dirty="0">
                <a:solidFill>
                  <a:schemeClr val="tx2"/>
                </a:solidFill>
              </a:rPr>
              <a:t>)</a:t>
            </a:r>
          </a:p>
        </p:txBody>
      </p:sp>
    </p:spTree>
    <p:extLst>
      <p:ext uri="{BB962C8B-B14F-4D97-AF65-F5344CB8AC3E}">
        <p14:creationId xmlns:p14="http://schemas.microsoft.com/office/powerpoint/2010/main" val="31484747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AutoGenerated: 31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Approach:</a:t>
            </a:r>
            <a:br>
              <a:rPr lang="en-US" dirty="0" smtClean="0"/>
            </a:br>
            <a:r>
              <a:rPr lang="en-US" dirty="0" smtClean="0"/>
              <a:t> Statistical Machine Translation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</p:txBody>
      </p:sp>
      <p:graphicFrame>
        <p:nvGraphicFramePr>
          <p:cNvPr id="4" name="Table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004399541"/>
              </p:ext>
            </p:extLst>
          </p:nvPr>
        </p:nvGraphicFramePr>
        <p:xfrm>
          <a:off x="391886" y="2481150"/>
          <a:ext cx="8380227" cy="2794371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28800"/>
                <a:gridCol w="3758018"/>
                <a:gridCol w="2793409"/>
              </a:tblGrid>
              <a:tr h="616497">
                <a:tc>
                  <a:txBody>
                    <a:bodyPr/>
                    <a:lstStyle/>
                    <a:p>
                      <a:pPr algn="ctr"/>
                      <a:endParaRPr lang="en-US" sz="2800" baseline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baseline="0" dirty="0" smtClean="0"/>
                        <a:t>SMT</a:t>
                      </a:r>
                      <a:endParaRPr lang="en-US" sz="2800" baseline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dirty="0" smtClean="0"/>
                        <a:t>Response Generation</a:t>
                      </a:r>
                      <a:endParaRPr lang="en-US" sz="2800" dirty="0"/>
                    </a:p>
                  </a:txBody>
                  <a:tcPr/>
                </a:tc>
              </a:tr>
              <a:tr h="616497">
                <a:tc>
                  <a:txBody>
                    <a:bodyPr/>
                    <a:lstStyle/>
                    <a:p>
                      <a:r>
                        <a:rPr lang="en-US" sz="3200" dirty="0" smtClean="0"/>
                        <a:t>INPUT:</a:t>
                      </a:r>
                      <a:endParaRPr lang="en-US" sz="3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3200" dirty="0" smtClean="0"/>
                        <a:t>Foreign Text</a:t>
                      </a:r>
                      <a:endParaRPr lang="en-US" sz="3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3200" dirty="0" smtClean="0"/>
                        <a:t>User</a:t>
                      </a:r>
                      <a:r>
                        <a:rPr lang="en-US" sz="3200" baseline="0" dirty="0" smtClean="0"/>
                        <a:t> Utterance</a:t>
                      </a:r>
                      <a:endParaRPr lang="en-US" sz="3200" dirty="0"/>
                    </a:p>
                  </a:txBody>
                  <a:tcPr/>
                </a:tc>
              </a:tr>
              <a:tr h="616497">
                <a:tc>
                  <a:txBody>
                    <a:bodyPr/>
                    <a:lstStyle/>
                    <a:p>
                      <a:r>
                        <a:rPr lang="en-US" sz="3200" dirty="0" smtClean="0"/>
                        <a:t>OUTPUT</a:t>
                      </a:r>
                      <a:endParaRPr lang="en-US" sz="3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3200" dirty="0" smtClean="0"/>
                        <a:t>English Text</a:t>
                      </a:r>
                      <a:endParaRPr lang="en-US" sz="3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3200" dirty="0" smtClean="0"/>
                        <a:t>Response</a:t>
                      </a:r>
                      <a:endParaRPr lang="en-US" sz="3200" dirty="0"/>
                    </a:p>
                  </a:txBody>
                  <a:tcPr/>
                </a:tc>
              </a:tr>
              <a:tr h="616497">
                <a:tc>
                  <a:txBody>
                    <a:bodyPr/>
                    <a:lstStyle/>
                    <a:p>
                      <a:r>
                        <a:rPr lang="en-US" sz="3200" dirty="0" smtClean="0"/>
                        <a:t>TRAIN:</a:t>
                      </a:r>
                      <a:endParaRPr lang="en-US" sz="3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3200" dirty="0" smtClean="0"/>
                        <a:t>Parallel Corpora</a:t>
                      </a:r>
                      <a:endParaRPr lang="en-US" sz="3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3200" dirty="0" smtClean="0"/>
                        <a:t>Conversations</a:t>
                      </a:r>
                      <a:endParaRPr lang="en-US" sz="3200" dirty="0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5" name="Rectangle 4"/>
          <p:cNvSpPr/>
          <p:nvPr/>
        </p:nvSpPr>
        <p:spPr>
          <a:xfrm>
            <a:off x="5954486" y="2438400"/>
            <a:ext cx="2893828" cy="2895600"/>
          </a:xfrm>
          <a:prstGeom prst="rect">
            <a:avLst/>
          </a:prstGeom>
          <a:ln>
            <a:solidFill>
              <a:schemeClr val="bg1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667259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AutoGenerated: 31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Approach:</a:t>
            </a:r>
            <a:br>
              <a:rPr lang="en-US" dirty="0" smtClean="0"/>
            </a:br>
            <a:r>
              <a:rPr lang="en-US" dirty="0" smtClean="0"/>
              <a:t> Statistical Machine Translation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</p:txBody>
      </p:sp>
      <p:graphicFrame>
        <p:nvGraphicFramePr>
          <p:cNvPr id="4" name="Table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320225982"/>
              </p:ext>
            </p:extLst>
          </p:nvPr>
        </p:nvGraphicFramePr>
        <p:xfrm>
          <a:off x="391886" y="2481150"/>
          <a:ext cx="8380227" cy="2794371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28800"/>
                <a:gridCol w="3758018"/>
                <a:gridCol w="2793409"/>
              </a:tblGrid>
              <a:tr h="616497">
                <a:tc>
                  <a:txBody>
                    <a:bodyPr/>
                    <a:lstStyle/>
                    <a:p>
                      <a:pPr algn="ctr"/>
                      <a:endParaRPr lang="en-US" sz="2800" baseline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baseline="0" dirty="0" smtClean="0"/>
                        <a:t>SMT</a:t>
                      </a:r>
                      <a:endParaRPr lang="en-US" sz="2800" baseline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dirty="0" smtClean="0"/>
                        <a:t>Response Generation</a:t>
                      </a:r>
                      <a:endParaRPr lang="en-US" sz="2800" dirty="0"/>
                    </a:p>
                  </a:txBody>
                  <a:tcPr/>
                </a:tc>
              </a:tr>
              <a:tr h="616497">
                <a:tc>
                  <a:txBody>
                    <a:bodyPr/>
                    <a:lstStyle/>
                    <a:p>
                      <a:r>
                        <a:rPr lang="en-US" sz="3200" dirty="0" smtClean="0"/>
                        <a:t>INPUT:</a:t>
                      </a:r>
                      <a:endParaRPr lang="en-US" sz="3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3200" dirty="0" smtClean="0"/>
                        <a:t>Foreign Text</a:t>
                      </a:r>
                      <a:endParaRPr lang="en-US" sz="3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3200" dirty="0" smtClean="0"/>
                        <a:t>User</a:t>
                      </a:r>
                      <a:r>
                        <a:rPr lang="en-US" sz="3200" baseline="0" dirty="0" smtClean="0"/>
                        <a:t> Utterance</a:t>
                      </a:r>
                      <a:endParaRPr lang="en-US" sz="3200" dirty="0"/>
                    </a:p>
                  </a:txBody>
                  <a:tcPr/>
                </a:tc>
              </a:tr>
              <a:tr h="616497">
                <a:tc>
                  <a:txBody>
                    <a:bodyPr/>
                    <a:lstStyle/>
                    <a:p>
                      <a:r>
                        <a:rPr lang="en-US" sz="3200" dirty="0" smtClean="0"/>
                        <a:t>OUTPUT</a:t>
                      </a:r>
                      <a:endParaRPr lang="en-US" sz="3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3200" dirty="0" smtClean="0"/>
                        <a:t>English Text</a:t>
                      </a:r>
                      <a:endParaRPr lang="en-US" sz="3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3200" dirty="0" smtClean="0"/>
                        <a:t>Response</a:t>
                      </a:r>
                      <a:endParaRPr lang="en-US" sz="3200" dirty="0"/>
                    </a:p>
                  </a:txBody>
                  <a:tcPr/>
                </a:tc>
              </a:tr>
              <a:tr h="616497">
                <a:tc>
                  <a:txBody>
                    <a:bodyPr/>
                    <a:lstStyle/>
                    <a:p>
                      <a:r>
                        <a:rPr lang="en-US" sz="3200" dirty="0" smtClean="0"/>
                        <a:t>TRAIN:</a:t>
                      </a:r>
                      <a:endParaRPr lang="en-US" sz="3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3200" dirty="0" smtClean="0"/>
                        <a:t>Parallel Corpora</a:t>
                      </a:r>
                      <a:endParaRPr lang="en-US" sz="3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3200" dirty="0" smtClean="0"/>
                        <a:t>Conversations</a:t>
                      </a:r>
                      <a:endParaRPr lang="en-US" sz="3200" dirty="0"/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3499769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AutoGenerated: 31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Phrase-Based Translation</a:t>
            </a:r>
            <a:endParaRPr lang="en-US" dirty="0"/>
          </a:p>
        </p:txBody>
      </p:sp>
      <p:sp>
        <p:nvSpPr>
          <p:cNvPr id="5" name="Rectangle 4"/>
          <p:cNvSpPr/>
          <p:nvPr/>
        </p:nvSpPr>
        <p:spPr>
          <a:xfrm>
            <a:off x="152400" y="2020669"/>
            <a:ext cx="891540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600" dirty="0">
                <a:solidFill>
                  <a:schemeClr val="tx2"/>
                </a:solidFill>
              </a:rPr>
              <a:t>who wants to come over for dinner </a:t>
            </a:r>
            <a:r>
              <a:rPr lang="en-US" sz="3600" dirty="0" smtClean="0">
                <a:solidFill>
                  <a:schemeClr val="tx2"/>
                </a:solidFill>
              </a:rPr>
              <a:t>tomorrow?</a:t>
            </a:r>
            <a:endParaRPr lang="en-US" sz="3600" dirty="0">
              <a:solidFill>
                <a:schemeClr val="tx2"/>
              </a:solidFill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304800" y="1381780"/>
            <a:ext cx="1371979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b="1" dirty="0" smtClean="0"/>
              <a:t>STATUS:</a:t>
            </a:r>
            <a:endParaRPr lang="en-US" sz="2800" b="1" dirty="0"/>
          </a:p>
        </p:txBody>
      </p:sp>
      <p:sp>
        <p:nvSpPr>
          <p:cNvPr id="18" name="TextBox 17"/>
          <p:cNvSpPr txBox="1"/>
          <p:nvPr/>
        </p:nvSpPr>
        <p:spPr>
          <a:xfrm>
            <a:off x="228600" y="3886200"/>
            <a:ext cx="1841851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b="1" dirty="0" smtClean="0"/>
              <a:t>RESPONSE:</a:t>
            </a:r>
            <a:endParaRPr lang="en-US" sz="2800" b="1" dirty="0"/>
          </a:p>
        </p:txBody>
      </p:sp>
    </p:spTree>
    <p:extLst>
      <p:ext uri="{BB962C8B-B14F-4D97-AF65-F5344CB8AC3E}">
        <p14:creationId xmlns:p14="http://schemas.microsoft.com/office/powerpoint/2010/main" val="106607785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AutoGenerated: 31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Phrase-Based Translation</a:t>
            </a:r>
            <a:endParaRPr lang="en-US" dirty="0"/>
          </a:p>
        </p:txBody>
      </p:sp>
      <p:sp>
        <p:nvSpPr>
          <p:cNvPr id="5" name="Rectangle 4"/>
          <p:cNvSpPr/>
          <p:nvPr/>
        </p:nvSpPr>
        <p:spPr>
          <a:xfrm>
            <a:off x="152400" y="2020669"/>
            <a:ext cx="891540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600" dirty="0">
                <a:solidFill>
                  <a:schemeClr val="tx2"/>
                </a:solidFill>
              </a:rPr>
              <a:t>who wants to come over for dinner </a:t>
            </a:r>
            <a:r>
              <a:rPr lang="en-US" sz="3600" dirty="0" smtClean="0">
                <a:solidFill>
                  <a:schemeClr val="tx2"/>
                </a:solidFill>
              </a:rPr>
              <a:t>tomorrow?</a:t>
            </a:r>
            <a:endParaRPr lang="en-US" sz="3600" dirty="0">
              <a:solidFill>
                <a:schemeClr val="tx2"/>
              </a:solidFill>
            </a:endParaRPr>
          </a:p>
        </p:txBody>
      </p:sp>
      <p:grpSp>
        <p:nvGrpSpPr>
          <p:cNvPr id="20" name="Group 19"/>
          <p:cNvGrpSpPr/>
          <p:nvPr/>
        </p:nvGrpSpPr>
        <p:grpSpPr>
          <a:xfrm>
            <a:off x="304421" y="2667000"/>
            <a:ext cx="6248779" cy="2689086"/>
            <a:chOff x="304421" y="2667000"/>
            <a:chExt cx="6248779" cy="2689086"/>
          </a:xfrm>
        </p:grpSpPr>
        <p:sp>
          <p:nvSpPr>
            <p:cNvPr id="6" name="Rectangle 5"/>
            <p:cNvSpPr/>
            <p:nvPr/>
          </p:nvSpPr>
          <p:spPr>
            <a:xfrm>
              <a:off x="304421" y="4648200"/>
              <a:ext cx="1676779" cy="707886"/>
            </a:xfrm>
            <a:prstGeom prst="rect">
              <a:avLst/>
            </a:prstGeom>
            <a:solidFill>
              <a:srgbClr val="FFFF00"/>
            </a:solidFill>
          </p:spPr>
          <p:txBody>
            <a:bodyPr wrap="square">
              <a:spAutoFit/>
            </a:bodyPr>
            <a:lstStyle/>
            <a:p>
              <a:r>
                <a:rPr lang="en-US" sz="4000" dirty="0" smtClean="0">
                  <a:solidFill>
                    <a:schemeClr val="tx2"/>
                  </a:solidFill>
                </a:rPr>
                <a:t>Yum ! I</a:t>
              </a:r>
              <a:endParaRPr lang="en-US" sz="4000" dirty="0">
                <a:solidFill>
                  <a:schemeClr val="tx2"/>
                </a:solidFill>
              </a:endParaRPr>
            </a:p>
          </p:txBody>
        </p:sp>
        <p:sp>
          <p:nvSpPr>
            <p:cNvPr id="9" name="Left Brace 8"/>
            <p:cNvSpPr/>
            <p:nvPr/>
          </p:nvSpPr>
          <p:spPr>
            <a:xfrm rot="16200000">
              <a:off x="5486400" y="2286000"/>
              <a:ext cx="685800" cy="1447800"/>
            </a:xfrm>
            <a:prstGeom prst="leftBrace">
              <a:avLst/>
            </a:prstGeom>
          </p:spPr>
          <p:style>
            <a:lnRef idx="3">
              <a:schemeClr val="dk1"/>
            </a:lnRef>
            <a:fillRef idx="0">
              <a:schemeClr val="dk1"/>
            </a:fillRef>
            <a:effectRef idx="2">
              <a:schemeClr val="dk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13" name="Straight Arrow Connector 12"/>
            <p:cNvCxnSpPr>
              <a:stCxn id="9" idx="1"/>
              <a:endCxn id="6" idx="0"/>
            </p:cNvCxnSpPr>
            <p:nvPr/>
          </p:nvCxnSpPr>
          <p:spPr>
            <a:xfrm flipH="1">
              <a:off x="1142811" y="3352800"/>
              <a:ext cx="4686489" cy="1295400"/>
            </a:xfrm>
            <a:prstGeom prst="straightConnector1">
              <a:avLst/>
            </a:prstGeom>
            <a:ln>
              <a:tailEnd type="arrow"/>
            </a:ln>
          </p:spPr>
          <p:style>
            <a:lnRef idx="3">
              <a:schemeClr val="dk1"/>
            </a:lnRef>
            <a:fillRef idx="0">
              <a:schemeClr val="dk1"/>
            </a:fillRef>
            <a:effectRef idx="2">
              <a:schemeClr val="dk1"/>
            </a:effectRef>
            <a:fontRef idx="minor">
              <a:schemeClr val="tx1"/>
            </a:fontRef>
          </p:style>
        </p:cxnSp>
      </p:grpSp>
      <p:sp>
        <p:nvSpPr>
          <p:cNvPr id="3" name="TextBox 2"/>
          <p:cNvSpPr txBox="1"/>
          <p:nvPr/>
        </p:nvSpPr>
        <p:spPr>
          <a:xfrm>
            <a:off x="304800" y="1381780"/>
            <a:ext cx="1371979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b="1" dirty="0" smtClean="0"/>
              <a:t>STATUS:</a:t>
            </a:r>
            <a:endParaRPr lang="en-US" sz="2800" b="1" dirty="0"/>
          </a:p>
        </p:txBody>
      </p:sp>
      <p:sp>
        <p:nvSpPr>
          <p:cNvPr id="18" name="TextBox 17"/>
          <p:cNvSpPr txBox="1"/>
          <p:nvPr/>
        </p:nvSpPr>
        <p:spPr>
          <a:xfrm>
            <a:off x="228600" y="3886200"/>
            <a:ext cx="1841851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b="1" dirty="0" smtClean="0"/>
              <a:t>RESPONSE:</a:t>
            </a:r>
            <a:endParaRPr lang="en-US" sz="2800" b="1" dirty="0"/>
          </a:p>
        </p:txBody>
      </p:sp>
    </p:spTree>
    <p:extLst>
      <p:ext uri="{BB962C8B-B14F-4D97-AF65-F5344CB8AC3E}">
        <p14:creationId xmlns:p14="http://schemas.microsoft.com/office/powerpoint/2010/main" val="18159648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AutoGenerated: 31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Phrase-Based Translation</a:t>
            </a:r>
            <a:endParaRPr lang="en-US" dirty="0"/>
          </a:p>
        </p:txBody>
      </p:sp>
      <p:sp>
        <p:nvSpPr>
          <p:cNvPr id="5" name="Rectangle 4"/>
          <p:cNvSpPr/>
          <p:nvPr/>
        </p:nvSpPr>
        <p:spPr>
          <a:xfrm>
            <a:off x="152400" y="2020669"/>
            <a:ext cx="891540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600" dirty="0">
                <a:solidFill>
                  <a:schemeClr val="tx2"/>
                </a:solidFill>
              </a:rPr>
              <a:t>who wants to come over for dinner </a:t>
            </a:r>
            <a:r>
              <a:rPr lang="en-US" sz="3600" dirty="0" smtClean="0">
                <a:solidFill>
                  <a:schemeClr val="tx2"/>
                </a:solidFill>
              </a:rPr>
              <a:t>tomorrow?</a:t>
            </a:r>
            <a:endParaRPr lang="en-US" sz="3600" dirty="0">
              <a:solidFill>
                <a:schemeClr val="tx2"/>
              </a:solidFill>
            </a:endParaRPr>
          </a:p>
        </p:txBody>
      </p:sp>
      <p:grpSp>
        <p:nvGrpSpPr>
          <p:cNvPr id="20" name="Group 19"/>
          <p:cNvGrpSpPr/>
          <p:nvPr/>
        </p:nvGrpSpPr>
        <p:grpSpPr>
          <a:xfrm>
            <a:off x="304421" y="2667000"/>
            <a:ext cx="6248779" cy="2689086"/>
            <a:chOff x="304421" y="2667000"/>
            <a:chExt cx="6248779" cy="2689086"/>
          </a:xfrm>
        </p:grpSpPr>
        <p:sp>
          <p:nvSpPr>
            <p:cNvPr id="6" name="Rectangle 5"/>
            <p:cNvSpPr/>
            <p:nvPr/>
          </p:nvSpPr>
          <p:spPr>
            <a:xfrm>
              <a:off x="304421" y="4648200"/>
              <a:ext cx="1676779" cy="707886"/>
            </a:xfrm>
            <a:prstGeom prst="rect">
              <a:avLst/>
            </a:prstGeom>
            <a:solidFill>
              <a:srgbClr val="FFFF00"/>
            </a:solidFill>
          </p:spPr>
          <p:txBody>
            <a:bodyPr wrap="square">
              <a:spAutoFit/>
            </a:bodyPr>
            <a:lstStyle/>
            <a:p>
              <a:r>
                <a:rPr lang="en-US" sz="4000" dirty="0" smtClean="0">
                  <a:solidFill>
                    <a:schemeClr val="tx2"/>
                  </a:solidFill>
                </a:rPr>
                <a:t>Yum ! I</a:t>
              </a:r>
              <a:endParaRPr lang="en-US" sz="4000" dirty="0">
                <a:solidFill>
                  <a:schemeClr val="tx2"/>
                </a:solidFill>
              </a:endParaRPr>
            </a:p>
          </p:txBody>
        </p:sp>
        <p:sp>
          <p:nvSpPr>
            <p:cNvPr id="9" name="Left Brace 8"/>
            <p:cNvSpPr/>
            <p:nvPr/>
          </p:nvSpPr>
          <p:spPr>
            <a:xfrm rot="16200000">
              <a:off x="5486400" y="2286000"/>
              <a:ext cx="685800" cy="1447800"/>
            </a:xfrm>
            <a:prstGeom prst="leftBrace">
              <a:avLst/>
            </a:prstGeom>
          </p:spPr>
          <p:style>
            <a:lnRef idx="3">
              <a:schemeClr val="dk1"/>
            </a:lnRef>
            <a:fillRef idx="0">
              <a:schemeClr val="dk1"/>
            </a:fillRef>
            <a:effectRef idx="2">
              <a:schemeClr val="dk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13" name="Straight Arrow Connector 12"/>
            <p:cNvCxnSpPr>
              <a:stCxn id="9" idx="1"/>
              <a:endCxn id="6" idx="0"/>
            </p:cNvCxnSpPr>
            <p:nvPr/>
          </p:nvCxnSpPr>
          <p:spPr>
            <a:xfrm flipH="1">
              <a:off x="1142811" y="3352800"/>
              <a:ext cx="4686489" cy="1295400"/>
            </a:xfrm>
            <a:prstGeom prst="straightConnector1">
              <a:avLst/>
            </a:prstGeom>
            <a:ln>
              <a:tailEnd type="arrow"/>
            </a:ln>
          </p:spPr>
          <p:style>
            <a:lnRef idx="3">
              <a:schemeClr val="dk1"/>
            </a:lnRef>
            <a:fillRef idx="0">
              <a:schemeClr val="dk1"/>
            </a:fillRef>
            <a:effectRef idx="2">
              <a:schemeClr val="dk1"/>
            </a:effectRef>
            <a:fontRef idx="minor">
              <a:schemeClr val="tx1"/>
            </a:fontRef>
          </p:style>
        </p:cxnSp>
      </p:grpSp>
      <p:grpSp>
        <p:nvGrpSpPr>
          <p:cNvPr id="21" name="Group 20"/>
          <p:cNvGrpSpPr/>
          <p:nvPr/>
        </p:nvGrpSpPr>
        <p:grpSpPr>
          <a:xfrm>
            <a:off x="533400" y="2666999"/>
            <a:ext cx="3505200" cy="2689087"/>
            <a:chOff x="677395" y="2663398"/>
            <a:chExt cx="3505200" cy="2689087"/>
          </a:xfrm>
        </p:grpSpPr>
        <p:sp>
          <p:nvSpPr>
            <p:cNvPr id="7" name="Rectangle 6"/>
            <p:cNvSpPr/>
            <p:nvPr/>
          </p:nvSpPr>
          <p:spPr>
            <a:xfrm>
              <a:off x="2353795" y="4644599"/>
              <a:ext cx="1828800" cy="707886"/>
            </a:xfrm>
            <a:prstGeom prst="rect">
              <a:avLst/>
            </a:prstGeom>
            <a:solidFill>
              <a:srgbClr val="FFFF00"/>
            </a:solidFill>
          </p:spPr>
          <p:txBody>
            <a:bodyPr wrap="square">
              <a:spAutoFit/>
            </a:bodyPr>
            <a:lstStyle/>
            <a:p>
              <a:r>
                <a:rPr lang="en-US" sz="4000" dirty="0">
                  <a:solidFill>
                    <a:schemeClr val="tx2"/>
                  </a:solidFill>
                </a:rPr>
                <a:t>w</a:t>
              </a:r>
              <a:r>
                <a:rPr lang="en-US" sz="4000" dirty="0" smtClean="0">
                  <a:solidFill>
                    <a:schemeClr val="tx2"/>
                  </a:solidFill>
                </a:rPr>
                <a:t>ant to</a:t>
              </a:r>
              <a:endParaRPr lang="en-US" sz="4000" dirty="0">
                <a:solidFill>
                  <a:schemeClr val="tx2"/>
                </a:solidFill>
              </a:endParaRPr>
            </a:p>
          </p:txBody>
        </p:sp>
        <p:sp>
          <p:nvSpPr>
            <p:cNvPr id="10" name="Left Brace 9"/>
            <p:cNvSpPr/>
            <p:nvPr/>
          </p:nvSpPr>
          <p:spPr>
            <a:xfrm rot="16200000">
              <a:off x="1325095" y="2015698"/>
              <a:ext cx="685800" cy="1981200"/>
            </a:xfrm>
            <a:prstGeom prst="leftBrace">
              <a:avLst/>
            </a:prstGeom>
          </p:spPr>
          <p:style>
            <a:lnRef idx="3">
              <a:schemeClr val="dk1"/>
            </a:lnRef>
            <a:fillRef idx="0">
              <a:schemeClr val="dk1"/>
            </a:fillRef>
            <a:effectRef idx="2">
              <a:schemeClr val="dk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14" name="Straight Arrow Connector 13"/>
            <p:cNvCxnSpPr>
              <a:stCxn id="10" idx="1"/>
              <a:endCxn id="7" idx="0"/>
            </p:cNvCxnSpPr>
            <p:nvPr/>
          </p:nvCxnSpPr>
          <p:spPr>
            <a:xfrm>
              <a:off x="1667995" y="3349198"/>
              <a:ext cx="1600200" cy="1295401"/>
            </a:xfrm>
            <a:prstGeom prst="straightConnector1">
              <a:avLst/>
            </a:prstGeom>
            <a:ln>
              <a:tailEnd type="arrow"/>
            </a:ln>
          </p:spPr>
          <p:style>
            <a:lnRef idx="3">
              <a:schemeClr val="dk1"/>
            </a:lnRef>
            <a:fillRef idx="0">
              <a:schemeClr val="dk1"/>
            </a:fillRef>
            <a:effectRef idx="2">
              <a:schemeClr val="dk1"/>
            </a:effectRef>
            <a:fontRef idx="minor">
              <a:schemeClr val="tx1"/>
            </a:fontRef>
          </p:style>
        </p:cxnSp>
      </p:grpSp>
      <p:sp>
        <p:nvSpPr>
          <p:cNvPr id="3" name="TextBox 2"/>
          <p:cNvSpPr txBox="1"/>
          <p:nvPr/>
        </p:nvSpPr>
        <p:spPr>
          <a:xfrm>
            <a:off x="304800" y="1381780"/>
            <a:ext cx="1371979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b="1" dirty="0" smtClean="0"/>
              <a:t>STATUS:</a:t>
            </a:r>
            <a:endParaRPr lang="en-US" sz="2800" b="1" dirty="0"/>
          </a:p>
        </p:txBody>
      </p:sp>
      <p:sp>
        <p:nvSpPr>
          <p:cNvPr id="18" name="TextBox 17"/>
          <p:cNvSpPr txBox="1"/>
          <p:nvPr/>
        </p:nvSpPr>
        <p:spPr>
          <a:xfrm>
            <a:off x="228600" y="3886200"/>
            <a:ext cx="1841851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b="1" dirty="0" smtClean="0"/>
              <a:t>RESPONSE:</a:t>
            </a:r>
            <a:endParaRPr lang="en-US" sz="2800" b="1" dirty="0"/>
          </a:p>
        </p:txBody>
      </p:sp>
    </p:spTree>
    <p:extLst>
      <p:ext uri="{BB962C8B-B14F-4D97-AF65-F5344CB8AC3E}">
        <p14:creationId xmlns:p14="http://schemas.microsoft.com/office/powerpoint/2010/main" val="12738318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AutoGenerated: 31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Phrase-Based Translation</a:t>
            </a:r>
            <a:endParaRPr lang="en-US" dirty="0"/>
          </a:p>
        </p:txBody>
      </p:sp>
      <p:sp>
        <p:nvSpPr>
          <p:cNvPr id="5" name="Rectangle 4"/>
          <p:cNvSpPr/>
          <p:nvPr/>
        </p:nvSpPr>
        <p:spPr>
          <a:xfrm>
            <a:off x="152400" y="2020669"/>
            <a:ext cx="891540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600" dirty="0">
                <a:solidFill>
                  <a:schemeClr val="tx2"/>
                </a:solidFill>
              </a:rPr>
              <a:t>who wants to come over for dinner </a:t>
            </a:r>
            <a:r>
              <a:rPr lang="en-US" sz="3600" dirty="0" smtClean="0">
                <a:solidFill>
                  <a:schemeClr val="tx2"/>
                </a:solidFill>
              </a:rPr>
              <a:t>tomorrow?</a:t>
            </a:r>
            <a:endParaRPr lang="en-US" sz="3600" dirty="0">
              <a:solidFill>
                <a:schemeClr val="tx2"/>
              </a:solidFill>
            </a:endParaRPr>
          </a:p>
        </p:txBody>
      </p:sp>
      <p:grpSp>
        <p:nvGrpSpPr>
          <p:cNvPr id="20" name="Group 19"/>
          <p:cNvGrpSpPr/>
          <p:nvPr/>
        </p:nvGrpSpPr>
        <p:grpSpPr>
          <a:xfrm>
            <a:off x="304421" y="2667000"/>
            <a:ext cx="6248779" cy="2689086"/>
            <a:chOff x="304421" y="2667000"/>
            <a:chExt cx="6248779" cy="2689086"/>
          </a:xfrm>
        </p:grpSpPr>
        <p:sp>
          <p:nvSpPr>
            <p:cNvPr id="6" name="Rectangle 5"/>
            <p:cNvSpPr/>
            <p:nvPr/>
          </p:nvSpPr>
          <p:spPr>
            <a:xfrm>
              <a:off x="304421" y="4648200"/>
              <a:ext cx="1676779" cy="707886"/>
            </a:xfrm>
            <a:prstGeom prst="rect">
              <a:avLst/>
            </a:prstGeom>
            <a:solidFill>
              <a:srgbClr val="FFFF00"/>
            </a:solidFill>
          </p:spPr>
          <p:txBody>
            <a:bodyPr wrap="square">
              <a:spAutoFit/>
            </a:bodyPr>
            <a:lstStyle/>
            <a:p>
              <a:r>
                <a:rPr lang="en-US" sz="4000" dirty="0" smtClean="0">
                  <a:solidFill>
                    <a:schemeClr val="tx2"/>
                  </a:solidFill>
                </a:rPr>
                <a:t>Yum ! I</a:t>
              </a:r>
              <a:endParaRPr lang="en-US" sz="4000" dirty="0">
                <a:solidFill>
                  <a:schemeClr val="tx2"/>
                </a:solidFill>
              </a:endParaRPr>
            </a:p>
          </p:txBody>
        </p:sp>
        <p:sp>
          <p:nvSpPr>
            <p:cNvPr id="9" name="Left Brace 8"/>
            <p:cNvSpPr/>
            <p:nvPr/>
          </p:nvSpPr>
          <p:spPr>
            <a:xfrm rot="16200000">
              <a:off x="5486400" y="2286000"/>
              <a:ext cx="685800" cy="1447800"/>
            </a:xfrm>
            <a:prstGeom prst="leftBrace">
              <a:avLst/>
            </a:prstGeom>
          </p:spPr>
          <p:style>
            <a:lnRef idx="3">
              <a:schemeClr val="dk1"/>
            </a:lnRef>
            <a:fillRef idx="0">
              <a:schemeClr val="dk1"/>
            </a:fillRef>
            <a:effectRef idx="2">
              <a:schemeClr val="dk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13" name="Straight Arrow Connector 12"/>
            <p:cNvCxnSpPr>
              <a:stCxn id="9" idx="1"/>
              <a:endCxn id="6" idx="0"/>
            </p:cNvCxnSpPr>
            <p:nvPr/>
          </p:nvCxnSpPr>
          <p:spPr>
            <a:xfrm flipH="1">
              <a:off x="1142811" y="3352800"/>
              <a:ext cx="4686489" cy="1295400"/>
            </a:xfrm>
            <a:prstGeom prst="straightConnector1">
              <a:avLst/>
            </a:prstGeom>
            <a:ln>
              <a:tailEnd type="arrow"/>
            </a:ln>
          </p:spPr>
          <p:style>
            <a:lnRef idx="3">
              <a:schemeClr val="dk1"/>
            </a:lnRef>
            <a:fillRef idx="0">
              <a:schemeClr val="dk1"/>
            </a:fillRef>
            <a:effectRef idx="2">
              <a:schemeClr val="dk1"/>
            </a:effectRef>
            <a:fontRef idx="minor">
              <a:schemeClr val="tx1"/>
            </a:fontRef>
          </p:style>
        </p:cxnSp>
      </p:grpSp>
      <p:grpSp>
        <p:nvGrpSpPr>
          <p:cNvPr id="21" name="Group 20"/>
          <p:cNvGrpSpPr/>
          <p:nvPr/>
        </p:nvGrpSpPr>
        <p:grpSpPr>
          <a:xfrm>
            <a:off x="533400" y="2666999"/>
            <a:ext cx="3505200" cy="2689087"/>
            <a:chOff x="677395" y="2663398"/>
            <a:chExt cx="3505200" cy="2689087"/>
          </a:xfrm>
        </p:grpSpPr>
        <p:sp>
          <p:nvSpPr>
            <p:cNvPr id="7" name="Rectangle 6"/>
            <p:cNvSpPr/>
            <p:nvPr/>
          </p:nvSpPr>
          <p:spPr>
            <a:xfrm>
              <a:off x="2353795" y="4644599"/>
              <a:ext cx="1828800" cy="707886"/>
            </a:xfrm>
            <a:prstGeom prst="rect">
              <a:avLst/>
            </a:prstGeom>
            <a:solidFill>
              <a:srgbClr val="FFFF00"/>
            </a:solidFill>
          </p:spPr>
          <p:txBody>
            <a:bodyPr wrap="square">
              <a:spAutoFit/>
            </a:bodyPr>
            <a:lstStyle/>
            <a:p>
              <a:r>
                <a:rPr lang="en-US" sz="4000" dirty="0">
                  <a:solidFill>
                    <a:schemeClr val="tx2"/>
                  </a:solidFill>
                </a:rPr>
                <a:t>w</a:t>
              </a:r>
              <a:r>
                <a:rPr lang="en-US" sz="4000" dirty="0" smtClean="0">
                  <a:solidFill>
                    <a:schemeClr val="tx2"/>
                  </a:solidFill>
                </a:rPr>
                <a:t>ant to</a:t>
              </a:r>
              <a:endParaRPr lang="en-US" sz="4000" dirty="0">
                <a:solidFill>
                  <a:schemeClr val="tx2"/>
                </a:solidFill>
              </a:endParaRPr>
            </a:p>
          </p:txBody>
        </p:sp>
        <p:sp>
          <p:nvSpPr>
            <p:cNvPr id="10" name="Left Brace 9"/>
            <p:cNvSpPr/>
            <p:nvPr/>
          </p:nvSpPr>
          <p:spPr>
            <a:xfrm rot="16200000">
              <a:off x="1325095" y="2015698"/>
              <a:ext cx="685800" cy="1981200"/>
            </a:xfrm>
            <a:prstGeom prst="leftBrace">
              <a:avLst/>
            </a:prstGeom>
          </p:spPr>
          <p:style>
            <a:lnRef idx="3">
              <a:schemeClr val="dk1"/>
            </a:lnRef>
            <a:fillRef idx="0">
              <a:schemeClr val="dk1"/>
            </a:fillRef>
            <a:effectRef idx="2">
              <a:schemeClr val="dk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14" name="Straight Arrow Connector 13"/>
            <p:cNvCxnSpPr>
              <a:stCxn id="10" idx="1"/>
              <a:endCxn id="7" idx="0"/>
            </p:cNvCxnSpPr>
            <p:nvPr/>
          </p:nvCxnSpPr>
          <p:spPr>
            <a:xfrm>
              <a:off x="1667995" y="3349198"/>
              <a:ext cx="1600200" cy="1295401"/>
            </a:xfrm>
            <a:prstGeom prst="straightConnector1">
              <a:avLst/>
            </a:prstGeom>
            <a:ln>
              <a:tailEnd type="arrow"/>
            </a:ln>
          </p:spPr>
          <p:style>
            <a:lnRef idx="3">
              <a:schemeClr val="dk1"/>
            </a:lnRef>
            <a:fillRef idx="0">
              <a:schemeClr val="dk1"/>
            </a:fillRef>
            <a:effectRef idx="2">
              <a:schemeClr val="dk1"/>
            </a:effectRef>
            <a:fontRef idx="minor">
              <a:schemeClr val="tx1"/>
            </a:fontRef>
          </p:style>
        </p:cxnSp>
      </p:grpSp>
      <p:grpSp>
        <p:nvGrpSpPr>
          <p:cNvPr id="22" name="Group 21"/>
          <p:cNvGrpSpPr/>
          <p:nvPr/>
        </p:nvGrpSpPr>
        <p:grpSpPr>
          <a:xfrm>
            <a:off x="3105150" y="2666998"/>
            <a:ext cx="3219450" cy="2689088"/>
            <a:chOff x="5143500" y="2075251"/>
            <a:chExt cx="3219450" cy="2689088"/>
          </a:xfrm>
        </p:grpSpPr>
        <p:sp>
          <p:nvSpPr>
            <p:cNvPr id="8" name="Rectangle 7"/>
            <p:cNvSpPr/>
            <p:nvPr/>
          </p:nvSpPr>
          <p:spPr>
            <a:xfrm>
              <a:off x="6388255" y="4056453"/>
              <a:ext cx="1974695" cy="707886"/>
            </a:xfrm>
            <a:prstGeom prst="rect">
              <a:avLst/>
            </a:prstGeom>
            <a:solidFill>
              <a:srgbClr val="FFFF00"/>
            </a:solidFill>
          </p:spPr>
          <p:txBody>
            <a:bodyPr wrap="square">
              <a:spAutoFit/>
            </a:bodyPr>
            <a:lstStyle/>
            <a:p>
              <a:r>
                <a:rPr lang="en-US" sz="4000" dirty="0">
                  <a:solidFill>
                    <a:schemeClr val="tx2"/>
                  </a:solidFill>
                </a:rPr>
                <a:t>b</a:t>
              </a:r>
              <a:r>
                <a:rPr lang="en-US" sz="4000" dirty="0" smtClean="0">
                  <a:solidFill>
                    <a:schemeClr val="tx2"/>
                  </a:solidFill>
                </a:rPr>
                <a:t>e there</a:t>
              </a:r>
              <a:endParaRPr lang="en-US" sz="4000" dirty="0">
                <a:solidFill>
                  <a:schemeClr val="tx2"/>
                </a:solidFill>
              </a:endParaRPr>
            </a:p>
          </p:txBody>
        </p:sp>
        <p:sp>
          <p:nvSpPr>
            <p:cNvPr id="11" name="Left Brace 10"/>
            <p:cNvSpPr/>
            <p:nvPr/>
          </p:nvSpPr>
          <p:spPr>
            <a:xfrm rot="16200000">
              <a:off x="5524500" y="1694251"/>
              <a:ext cx="685800" cy="1447800"/>
            </a:xfrm>
            <a:prstGeom prst="leftBrace">
              <a:avLst/>
            </a:prstGeom>
          </p:spPr>
          <p:style>
            <a:lnRef idx="3">
              <a:schemeClr val="dk1"/>
            </a:lnRef>
            <a:fillRef idx="0">
              <a:schemeClr val="dk1"/>
            </a:fillRef>
            <a:effectRef idx="2">
              <a:schemeClr val="dk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17" name="Straight Arrow Connector 16"/>
            <p:cNvCxnSpPr>
              <a:stCxn id="11" idx="1"/>
              <a:endCxn id="8" idx="0"/>
            </p:cNvCxnSpPr>
            <p:nvPr/>
          </p:nvCxnSpPr>
          <p:spPr>
            <a:xfrm>
              <a:off x="5867400" y="2761051"/>
              <a:ext cx="1508203" cy="1295402"/>
            </a:xfrm>
            <a:prstGeom prst="straightConnector1">
              <a:avLst/>
            </a:prstGeom>
            <a:ln>
              <a:tailEnd type="arrow"/>
            </a:ln>
          </p:spPr>
          <p:style>
            <a:lnRef idx="3">
              <a:schemeClr val="dk1"/>
            </a:lnRef>
            <a:fillRef idx="0">
              <a:schemeClr val="dk1"/>
            </a:fillRef>
            <a:effectRef idx="2">
              <a:schemeClr val="dk1"/>
            </a:effectRef>
            <a:fontRef idx="minor">
              <a:schemeClr val="tx1"/>
            </a:fontRef>
          </p:style>
        </p:cxnSp>
      </p:grpSp>
      <p:sp>
        <p:nvSpPr>
          <p:cNvPr id="3" name="TextBox 2"/>
          <p:cNvSpPr txBox="1"/>
          <p:nvPr/>
        </p:nvSpPr>
        <p:spPr>
          <a:xfrm>
            <a:off x="304800" y="1381780"/>
            <a:ext cx="1371979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b="1" dirty="0" smtClean="0"/>
              <a:t>STATUS:</a:t>
            </a:r>
            <a:endParaRPr lang="en-US" sz="2800" b="1" dirty="0"/>
          </a:p>
        </p:txBody>
      </p:sp>
      <p:sp>
        <p:nvSpPr>
          <p:cNvPr id="18" name="TextBox 17"/>
          <p:cNvSpPr txBox="1"/>
          <p:nvPr/>
        </p:nvSpPr>
        <p:spPr>
          <a:xfrm>
            <a:off x="228600" y="3886200"/>
            <a:ext cx="1841851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b="1" dirty="0" smtClean="0"/>
              <a:t>RESPONSE:</a:t>
            </a:r>
            <a:endParaRPr lang="en-US" sz="2800" b="1" dirty="0"/>
          </a:p>
        </p:txBody>
      </p:sp>
    </p:spTree>
    <p:extLst>
      <p:ext uri="{BB962C8B-B14F-4D97-AF65-F5344CB8AC3E}">
        <p14:creationId xmlns:p14="http://schemas.microsoft.com/office/powerpoint/2010/main" val="21949813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AutoGenerated: 31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Phrase-Based Translation</a:t>
            </a:r>
            <a:endParaRPr lang="en-US" dirty="0"/>
          </a:p>
        </p:txBody>
      </p:sp>
      <p:sp>
        <p:nvSpPr>
          <p:cNvPr id="5" name="Rectangle 4"/>
          <p:cNvSpPr/>
          <p:nvPr/>
        </p:nvSpPr>
        <p:spPr>
          <a:xfrm>
            <a:off x="152400" y="2020669"/>
            <a:ext cx="891540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600" dirty="0">
                <a:solidFill>
                  <a:schemeClr val="tx2"/>
                </a:solidFill>
              </a:rPr>
              <a:t>who wants to come over for dinner </a:t>
            </a:r>
            <a:r>
              <a:rPr lang="en-US" sz="3600" dirty="0" smtClean="0">
                <a:solidFill>
                  <a:schemeClr val="tx2"/>
                </a:solidFill>
              </a:rPr>
              <a:t>tomorrow?</a:t>
            </a:r>
            <a:endParaRPr lang="en-US" sz="3600" dirty="0">
              <a:solidFill>
                <a:schemeClr val="tx2"/>
              </a:solidFill>
            </a:endParaRPr>
          </a:p>
        </p:txBody>
      </p:sp>
      <p:grpSp>
        <p:nvGrpSpPr>
          <p:cNvPr id="20" name="Group 19"/>
          <p:cNvGrpSpPr/>
          <p:nvPr/>
        </p:nvGrpSpPr>
        <p:grpSpPr>
          <a:xfrm>
            <a:off x="304421" y="2667000"/>
            <a:ext cx="6248779" cy="2689086"/>
            <a:chOff x="304421" y="2667000"/>
            <a:chExt cx="6248779" cy="2689086"/>
          </a:xfrm>
        </p:grpSpPr>
        <p:sp>
          <p:nvSpPr>
            <p:cNvPr id="6" name="Rectangle 5"/>
            <p:cNvSpPr/>
            <p:nvPr/>
          </p:nvSpPr>
          <p:spPr>
            <a:xfrm>
              <a:off x="304421" y="4648200"/>
              <a:ext cx="1676779" cy="707886"/>
            </a:xfrm>
            <a:prstGeom prst="rect">
              <a:avLst/>
            </a:prstGeom>
            <a:solidFill>
              <a:srgbClr val="FFFF00"/>
            </a:solidFill>
          </p:spPr>
          <p:txBody>
            <a:bodyPr wrap="square">
              <a:spAutoFit/>
            </a:bodyPr>
            <a:lstStyle/>
            <a:p>
              <a:r>
                <a:rPr lang="en-US" sz="4000" dirty="0" smtClean="0">
                  <a:solidFill>
                    <a:schemeClr val="tx2"/>
                  </a:solidFill>
                </a:rPr>
                <a:t>Yum ! I</a:t>
              </a:r>
              <a:endParaRPr lang="en-US" sz="4000" dirty="0">
                <a:solidFill>
                  <a:schemeClr val="tx2"/>
                </a:solidFill>
              </a:endParaRPr>
            </a:p>
          </p:txBody>
        </p:sp>
        <p:sp>
          <p:nvSpPr>
            <p:cNvPr id="9" name="Left Brace 8"/>
            <p:cNvSpPr/>
            <p:nvPr/>
          </p:nvSpPr>
          <p:spPr>
            <a:xfrm rot="16200000">
              <a:off x="5486400" y="2286000"/>
              <a:ext cx="685800" cy="1447800"/>
            </a:xfrm>
            <a:prstGeom prst="leftBrace">
              <a:avLst/>
            </a:prstGeom>
          </p:spPr>
          <p:style>
            <a:lnRef idx="3">
              <a:schemeClr val="dk1"/>
            </a:lnRef>
            <a:fillRef idx="0">
              <a:schemeClr val="dk1"/>
            </a:fillRef>
            <a:effectRef idx="2">
              <a:schemeClr val="dk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13" name="Straight Arrow Connector 12"/>
            <p:cNvCxnSpPr>
              <a:stCxn id="9" idx="1"/>
              <a:endCxn id="6" idx="0"/>
            </p:cNvCxnSpPr>
            <p:nvPr/>
          </p:nvCxnSpPr>
          <p:spPr>
            <a:xfrm flipH="1">
              <a:off x="1142811" y="3352800"/>
              <a:ext cx="4686489" cy="1295400"/>
            </a:xfrm>
            <a:prstGeom prst="straightConnector1">
              <a:avLst/>
            </a:prstGeom>
            <a:ln>
              <a:tailEnd type="arrow"/>
            </a:ln>
          </p:spPr>
          <p:style>
            <a:lnRef idx="3">
              <a:schemeClr val="dk1"/>
            </a:lnRef>
            <a:fillRef idx="0">
              <a:schemeClr val="dk1"/>
            </a:fillRef>
            <a:effectRef idx="2">
              <a:schemeClr val="dk1"/>
            </a:effectRef>
            <a:fontRef idx="minor">
              <a:schemeClr val="tx1"/>
            </a:fontRef>
          </p:style>
        </p:cxnSp>
      </p:grpSp>
      <p:grpSp>
        <p:nvGrpSpPr>
          <p:cNvPr id="21" name="Group 20"/>
          <p:cNvGrpSpPr/>
          <p:nvPr/>
        </p:nvGrpSpPr>
        <p:grpSpPr>
          <a:xfrm>
            <a:off x="533400" y="2666999"/>
            <a:ext cx="3505200" cy="2689087"/>
            <a:chOff x="677395" y="2663398"/>
            <a:chExt cx="3505200" cy="2689087"/>
          </a:xfrm>
        </p:grpSpPr>
        <p:sp>
          <p:nvSpPr>
            <p:cNvPr id="7" name="Rectangle 6"/>
            <p:cNvSpPr/>
            <p:nvPr/>
          </p:nvSpPr>
          <p:spPr>
            <a:xfrm>
              <a:off x="2353795" y="4644599"/>
              <a:ext cx="1828800" cy="707886"/>
            </a:xfrm>
            <a:prstGeom prst="rect">
              <a:avLst/>
            </a:prstGeom>
            <a:solidFill>
              <a:srgbClr val="FFFF00"/>
            </a:solidFill>
          </p:spPr>
          <p:txBody>
            <a:bodyPr wrap="square">
              <a:spAutoFit/>
            </a:bodyPr>
            <a:lstStyle/>
            <a:p>
              <a:r>
                <a:rPr lang="en-US" sz="4000" dirty="0">
                  <a:solidFill>
                    <a:schemeClr val="tx2"/>
                  </a:solidFill>
                </a:rPr>
                <a:t>w</a:t>
              </a:r>
              <a:r>
                <a:rPr lang="en-US" sz="4000" dirty="0" smtClean="0">
                  <a:solidFill>
                    <a:schemeClr val="tx2"/>
                  </a:solidFill>
                </a:rPr>
                <a:t>ant to</a:t>
              </a:r>
              <a:endParaRPr lang="en-US" sz="4000" dirty="0">
                <a:solidFill>
                  <a:schemeClr val="tx2"/>
                </a:solidFill>
              </a:endParaRPr>
            </a:p>
          </p:txBody>
        </p:sp>
        <p:sp>
          <p:nvSpPr>
            <p:cNvPr id="10" name="Left Brace 9"/>
            <p:cNvSpPr/>
            <p:nvPr/>
          </p:nvSpPr>
          <p:spPr>
            <a:xfrm rot="16200000">
              <a:off x="1325095" y="2015698"/>
              <a:ext cx="685800" cy="1981200"/>
            </a:xfrm>
            <a:prstGeom prst="leftBrace">
              <a:avLst/>
            </a:prstGeom>
          </p:spPr>
          <p:style>
            <a:lnRef idx="3">
              <a:schemeClr val="dk1"/>
            </a:lnRef>
            <a:fillRef idx="0">
              <a:schemeClr val="dk1"/>
            </a:fillRef>
            <a:effectRef idx="2">
              <a:schemeClr val="dk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14" name="Straight Arrow Connector 13"/>
            <p:cNvCxnSpPr>
              <a:stCxn id="10" idx="1"/>
              <a:endCxn id="7" idx="0"/>
            </p:cNvCxnSpPr>
            <p:nvPr/>
          </p:nvCxnSpPr>
          <p:spPr>
            <a:xfrm>
              <a:off x="1667995" y="3349198"/>
              <a:ext cx="1600200" cy="1295401"/>
            </a:xfrm>
            <a:prstGeom prst="straightConnector1">
              <a:avLst/>
            </a:prstGeom>
            <a:ln>
              <a:tailEnd type="arrow"/>
            </a:ln>
          </p:spPr>
          <p:style>
            <a:lnRef idx="3">
              <a:schemeClr val="dk1"/>
            </a:lnRef>
            <a:fillRef idx="0">
              <a:schemeClr val="dk1"/>
            </a:fillRef>
            <a:effectRef idx="2">
              <a:schemeClr val="dk1"/>
            </a:effectRef>
            <a:fontRef idx="minor">
              <a:schemeClr val="tx1"/>
            </a:fontRef>
          </p:style>
        </p:cxnSp>
      </p:grpSp>
      <p:grpSp>
        <p:nvGrpSpPr>
          <p:cNvPr id="22" name="Group 21"/>
          <p:cNvGrpSpPr/>
          <p:nvPr/>
        </p:nvGrpSpPr>
        <p:grpSpPr>
          <a:xfrm>
            <a:off x="3105150" y="2666998"/>
            <a:ext cx="3219450" cy="2689088"/>
            <a:chOff x="5143500" y="2075251"/>
            <a:chExt cx="3219450" cy="2689088"/>
          </a:xfrm>
        </p:grpSpPr>
        <p:sp>
          <p:nvSpPr>
            <p:cNvPr id="8" name="Rectangle 7"/>
            <p:cNvSpPr/>
            <p:nvPr/>
          </p:nvSpPr>
          <p:spPr>
            <a:xfrm>
              <a:off x="6388255" y="4056453"/>
              <a:ext cx="1974695" cy="707886"/>
            </a:xfrm>
            <a:prstGeom prst="rect">
              <a:avLst/>
            </a:prstGeom>
            <a:solidFill>
              <a:srgbClr val="FFFF00"/>
            </a:solidFill>
          </p:spPr>
          <p:txBody>
            <a:bodyPr wrap="square">
              <a:spAutoFit/>
            </a:bodyPr>
            <a:lstStyle/>
            <a:p>
              <a:r>
                <a:rPr lang="en-US" sz="4000" dirty="0">
                  <a:solidFill>
                    <a:schemeClr val="tx2"/>
                  </a:solidFill>
                </a:rPr>
                <a:t>b</a:t>
              </a:r>
              <a:r>
                <a:rPr lang="en-US" sz="4000" dirty="0" smtClean="0">
                  <a:solidFill>
                    <a:schemeClr val="tx2"/>
                  </a:solidFill>
                </a:rPr>
                <a:t>e there</a:t>
              </a:r>
              <a:endParaRPr lang="en-US" sz="4000" dirty="0">
                <a:solidFill>
                  <a:schemeClr val="tx2"/>
                </a:solidFill>
              </a:endParaRPr>
            </a:p>
          </p:txBody>
        </p:sp>
        <p:sp>
          <p:nvSpPr>
            <p:cNvPr id="11" name="Left Brace 10"/>
            <p:cNvSpPr/>
            <p:nvPr/>
          </p:nvSpPr>
          <p:spPr>
            <a:xfrm rot="16200000">
              <a:off x="5524500" y="1694251"/>
              <a:ext cx="685800" cy="1447800"/>
            </a:xfrm>
            <a:prstGeom prst="leftBrace">
              <a:avLst/>
            </a:prstGeom>
          </p:spPr>
          <p:style>
            <a:lnRef idx="3">
              <a:schemeClr val="dk1"/>
            </a:lnRef>
            <a:fillRef idx="0">
              <a:schemeClr val="dk1"/>
            </a:fillRef>
            <a:effectRef idx="2">
              <a:schemeClr val="dk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17" name="Straight Arrow Connector 16"/>
            <p:cNvCxnSpPr>
              <a:stCxn id="11" idx="1"/>
              <a:endCxn id="8" idx="0"/>
            </p:cNvCxnSpPr>
            <p:nvPr/>
          </p:nvCxnSpPr>
          <p:spPr>
            <a:xfrm>
              <a:off x="5867400" y="2761051"/>
              <a:ext cx="1508203" cy="1295402"/>
            </a:xfrm>
            <a:prstGeom prst="straightConnector1">
              <a:avLst/>
            </a:prstGeom>
            <a:ln>
              <a:tailEnd type="arrow"/>
            </a:ln>
          </p:spPr>
          <p:style>
            <a:lnRef idx="3">
              <a:schemeClr val="dk1"/>
            </a:lnRef>
            <a:fillRef idx="0">
              <a:schemeClr val="dk1"/>
            </a:fillRef>
            <a:effectRef idx="2">
              <a:schemeClr val="dk1"/>
            </a:effectRef>
            <a:fontRef idx="minor">
              <a:schemeClr val="tx1"/>
            </a:fontRef>
          </p:style>
        </p:cxnSp>
      </p:grpSp>
      <p:sp>
        <p:nvSpPr>
          <p:cNvPr id="3" name="TextBox 2"/>
          <p:cNvSpPr txBox="1"/>
          <p:nvPr/>
        </p:nvSpPr>
        <p:spPr>
          <a:xfrm>
            <a:off x="304800" y="1381780"/>
            <a:ext cx="1371979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b="1" dirty="0" smtClean="0"/>
              <a:t>STATUS:</a:t>
            </a:r>
            <a:endParaRPr lang="en-US" sz="2800" b="1" dirty="0"/>
          </a:p>
        </p:txBody>
      </p:sp>
      <p:sp>
        <p:nvSpPr>
          <p:cNvPr id="18" name="TextBox 17"/>
          <p:cNvSpPr txBox="1"/>
          <p:nvPr/>
        </p:nvSpPr>
        <p:spPr>
          <a:xfrm>
            <a:off x="228600" y="3886200"/>
            <a:ext cx="1841851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b="1" dirty="0" smtClean="0"/>
              <a:t>RESPONSE:</a:t>
            </a:r>
            <a:endParaRPr lang="en-US" sz="2800" b="1" dirty="0"/>
          </a:p>
        </p:txBody>
      </p:sp>
      <p:grpSp>
        <p:nvGrpSpPr>
          <p:cNvPr id="24" name="Group 23"/>
          <p:cNvGrpSpPr/>
          <p:nvPr/>
        </p:nvGrpSpPr>
        <p:grpSpPr>
          <a:xfrm>
            <a:off x="6477000" y="2667000"/>
            <a:ext cx="2667000" cy="2689086"/>
            <a:chOff x="2438400" y="2317013"/>
            <a:chExt cx="2667000" cy="2689086"/>
          </a:xfrm>
        </p:grpSpPr>
        <p:sp>
          <p:nvSpPr>
            <p:cNvPr id="25" name="Rectangle 24"/>
            <p:cNvSpPr/>
            <p:nvPr/>
          </p:nvSpPr>
          <p:spPr>
            <a:xfrm>
              <a:off x="2438400" y="4298213"/>
              <a:ext cx="2667000" cy="707886"/>
            </a:xfrm>
            <a:prstGeom prst="rect">
              <a:avLst/>
            </a:prstGeom>
            <a:solidFill>
              <a:srgbClr val="FFFF00"/>
            </a:solidFill>
          </p:spPr>
          <p:txBody>
            <a:bodyPr wrap="square">
              <a:spAutoFit/>
            </a:bodyPr>
            <a:lstStyle/>
            <a:p>
              <a:r>
                <a:rPr lang="en-US" sz="4000" dirty="0">
                  <a:solidFill>
                    <a:schemeClr val="tx2"/>
                  </a:solidFill>
                </a:rPr>
                <a:t>t</a:t>
              </a:r>
              <a:r>
                <a:rPr lang="en-US" sz="4000" dirty="0" smtClean="0">
                  <a:solidFill>
                    <a:schemeClr val="tx2"/>
                  </a:solidFill>
                </a:rPr>
                <a:t>omorrow !</a:t>
              </a:r>
              <a:endParaRPr lang="en-US" sz="4000" dirty="0">
                <a:solidFill>
                  <a:schemeClr val="tx2"/>
                </a:solidFill>
              </a:endParaRPr>
            </a:p>
          </p:txBody>
        </p:sp>
        <p:sp>
          <p:nvSpPr>
            <p:cNvPr id="26" name="Left Brace 25"/>
            <p:cNvSpPr/>
            <p:nvPr/>
          </p:nvSpPr>
          <p:spPr>
            <a:xfrm rot="16200000">
              <a:off x="3581400" y="1936013"/>
              <a:ext cx="685800" cy="1447800"/>
            </a:xfrm>
            <a:prstGeom prst="leftBrace">
              <a:avLst/>
            </a:prstGeom>
          </p:spPr>
          <p:style>
            <a:lnRef idx="3">
              <a:schemeClr val="dk1"/>
            </a:lnRef>
            <a:fillRef idx="0">
              <a:schemeClr val="dk1"/>
            </a:fillRef>
            <a:effectRef idx="2">
              <a:schemeClr val="dk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27" name="Straight Arrow Connector 26"/>
            <p:cNvCxnSpPr>
              <a:stCxn id="26" idx="1"/>
              <a:endCxn id="25" idx="0"/>
            </p:cNvCxnSpPr>
            <p:nvPr/>
          </p:nvCxnSpPr>
          <p:spPr>
            <a:xfrm flipH="1">
              <a:off x="3771900" y="3002813"/>
              <a:ext cx="152400" cy="1295400"/>
            </a:xfrm>
            <a:prstGeom prst="straightConnector1">
              <a:avLst/>
            </a:prstGeom>
            <a:ln>
              <a:tailEnd type="arrow"/>
            </a:ln>
          </p:spPr>
          <p:style>
            <a:lnRef idx="3">
              <a:schemeClr val="dk1"/>
            </a:lnRef>
            <a:fillRef idx="0">
              <a:schemeClr val="dk1"/>
            </a:fillRef>
            <a:effectRef idx="2">
              <a:schemeClr val="dk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3148770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AutoGenerated: 32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Phrase Based Decoding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Log Linear Model</a:t>
            </a:r>
          </a:p>
          <a:p>
            <a:r>
              <a:rPr lang="en-US" dirty="0" smtClean="0"/>
              <a:t>Features Include:</a:t>
            </a:r>
          </a:p>
          <a:p>
            <a:pPr lvl="1"/>
            <a:r>
              <a:rPr lang="en-US" dirty="0" smtClean="0"/>
              <a:t>Language Model</a:t>
            </a:r>
          </a:p>
          <a:p>
            <a:pPr lvl="1"/>
            <a:r>
              <a:rPr lang="en-US" dirty="0" smtClean="0"/>
              <a:t>Phrase Translation Probabilities</a:t>
            </a:r>
          </a:p>
          <a:p>
            <a:pPr lvl="1"/>
            <a:r>
              <a:rPr lang="en-US" dirty="0" smtClean="0"/>
              <a:t>Additional feature functions….</a:t>
            </a:r>
          </a:p>
          <a:p>
            <a:r>
              <a:rPr lang="en-US" dirty="0" smtClean="0"/>
              <a:t>Use Moses Decoder</a:t>
            </a:r>
          </a:p>
          <a:p>
            <a:pPr lvl="1"/>
            <a:r>
              <a:rPr lang="en-US" dirty="0" smtClean="0"/>
              <a:t>Beam Search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324471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AutoGenerated: 32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274638"/>
            <a:ext cx="8534400" cy="1143000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Challenges applying SMT to Conversation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Wider range of possible targets</a:t>
            </a:r>
          </a:p>
          <a:p>
            <a:r>
              <a:rPr lang="en-US" dirty="0" smtClean="0"/>
              <a:t>Larger fraction of unaligned words/phrases</a:t>
            </a:r>
          </a:p>
          <a:p>
            <a:r>
              <a:rPr lang="en-US" dirty="0" smtClean="0"/>
              <a:t>Large phrase pairs which can’t be decomposed</a:t>
            </a:r>
          </a:p>
          <a:p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25272091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AutoGenerated: 32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274638"/>
            <a:ext cx="8534400" cy="1143000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Challenges applying SMT to Conversation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Wider range of possible targets</a:t>
            </a:r>
          </a:p>
          <a:p>
            <a:r>
              <a:rPr lang="en-US" dirty="0" smtClean="0"/>
              <a:t>Larger fraction of unaligned words/phrases</a:t>
            </a:r>
          </a:p>
          <a:p>
            <a:r>
              <a:rPr lang="en-US" dirty="0" smtClean="0"/>
              <a:t>Large phrase pairs which can’t be decomposed</a:t>
            </a:r>
          </a:p>
          <a:p>
            <a:endParaRPr lang="en-US" dirty="0" smtClean="0"/>
          </a:p>
        </p:txBody>
      </p:sp>
      <p:sp>
        <p:nvSpPr>
          <p:cNvPr id="4" name="Explosion 1 3"/>
          <p:cNvSpPr/>
          <p:nvPr/>
        </p:nvSpPr>
        <p:spPr>
          <a:xfrm>
            <a:off x="609600" y="3048000"/>
            <a:ext cx="8229600" cy="3962400"/>
          </a:xfrm>
          <a:prstGeom prst="irregularSeal1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0" smtClean="0"/>
              <a:t>Source and Target are not Semantically </a:t>
            </a:r>
            <a:r>
              <a:rPr lang="en-US" sz="3600" dirty="0" err="1" smtClean="0"/>
              <a:t>Equivelant</a:t>
            </a:r>
            <a:endParaRPr lang="en-US" sz="3600" dirty="0"/>
          </a:p>
        </p:txBody>
      </p:sp>
    </p:spTree>
    <p:extLst>
      <p:ext uri="{BB962C8B-B14F-4D97-AF65-F5344CB8AC3E}">
        <p14:creationId xmlns:p14="http://schemas.microsoft.com/office/powerpoint/2010/main" val="11035502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AutoGenerated: 32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Challenge: Lexical Repetition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295400"/>
            <a:ext cx="8229600" cy="2819400"/>
          </a:xfrm>
        </p:spPr>
        <p:txBody>
          <a:bodyPr/>
          <a:lstStyle/>
          <a:p>
            <a:r>
              <a:rPr lang="en-US" dirty="0" smtClean="0"/>
              <a:t>Source/Target strings are in same language</a:t>
            </a:r>
          </a:p>
          <a:p>
            <a:r>
              <a:rPr lang="en-US" dirty="0" smtClean="0"/>
              <a:t>Strongest associations between identical pairs</a:t>
            </a:r>
          </a:p>
          <a:p>
            <a:r>
              <a:rPr lang="en-US" dirty="0" smtClean="0"/>
              <a:t>Without anything to discourage the use of lexically similar phrases, the system  tends to “parrot back” input</a:t>
            </a:r>
            <a:endParaRPr lang="en-US" dirty="0"/>
          </a:p>
        </p:txBody>
      </p:sp>
      <p:sp>
        <p:nvSpPr>
          <p:cNvPr id="4" name="Rectangle 3"/>
          <p:cNvSpPr/>
          <p:nvPr/>
        </p:nvSpPr>
        <p:spPr>
          <a:xfrm>
            <a:off x="457200" y="4191000"/>
            <a:ext cx="8458200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b="1" dirty="0" smtClean="0"/>
              <a:t>STATUS: </a:t>
            </a:r>
            <a:r>
              <a:rPr lang="en-US" sz="3200" dirty="0" smtClean="0">
                <a:solidFill>
                  <a:schemeClr val="tx2"/>
                </a:solidFill>
              </a:rPr>
              <a:t>I’m </a:t>
            </a:r>
            <a:r>
              <a:rPr lang="en-US" sz="3200" dirty="0">
                <a:solidFill>
                  <a:schemeClr val="tx2"/>
                </a:solidFill>
              </a:rPr>
              <a:t>slowly making this </a:t>
            </a:r>
            <a:r>
              <a:rPr lang="en-US" sz="3200" dirty="0" smtClean="0">
                <a:solidFill>
                  <a:schemeClr val="tx2"/>
                </a:solidFill>
              </a:rPr>
              <a:t>soup ...... </a:t>
            </a:r>
            <a:r>
              <a:rPr lang="en-US" sz="3200" dirty="0">
                <a:solidFill>
                  <a:schemeClr val="tx2"/>
                </a:solidFill>
              </a:rPr>
              <a:t>and it </a:t>
            </a:r>
            <a:r>
              <a:rPr lang="en-US" sz="3200" dirty="0" smtClean="0">
                <a:solidFill>
                  <a:schemeClr val="tx2"/>
                </a:solidFill>
              </a:rPr>
              <a:t>smells gorgeous</a:t>
            </a:r>
            <a:r>
              <a:rPr lang="en-US" sz="3200" dirty="0">
                <a:solidFill>
                  <a:schemeClr val="tx2"/>
                </a:solidFill>
              </a:rPr>
              <a:t>!</a:t>
            </a:r>
          </a:p>
        </p:txBody>
      </p:sp>
      <p:sp>
        <p:nvSpPr>
          <p:cNvPr id="5" name="Rectangle 4"/>
          <p:cNvSpPr/>
          <p:nvPr/>
        </p:nvSpPr>
        <p:spPr>
          <a:xfrm>
            <a:off x="457200" y="5431036"/>
            <a:ext cx="8458200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b="1" dirty="0" smtClean="0"/>
              <a:t>RESPONSE: </a:t>
            </a:r>
            <a:r>
              <a:rPr lang="en-US" sz="3200" dirty="0" smtClean="0">
                <a:solidFill>
                  <a:schemeClr val="tx2"/>
                </a:solidFill>
              </a:rPr>
              <a:t>I’m </a:t>
            </a:r>
            <a:r>
              <a:rPr lang="en-US" sz="3200" dirty="0">
                <a:solidFill>
                  <a:schemeClr val="tx2"/>
                </a:solidFill>
              </a:rPr>
              <a:t>slowly making this </a:t>
            </a:r>
            <a:r>
              <a:rPr lang="en-US" sz="3200" dirty="0" smtClean="0">
                <a:solidFill>
                  <a:schemeClr val="tx2"/>
                </a:solidFill>
              </a:rPr>
              <a:t>soup ...... </a:t>
            </a:r>
            <a:r>
              <a:rPr lang="en-US" sz="3200" dirty="0">
                <a:solidFill>
                  <a:schemeClr val="tx2"/>
                </a:solidFill>
              </a:rPr>
              <a:t>and </a:t>
            </a:r>
            <a:r>
              <a:rPr lang="en-US" sz="3200" dirty="0" smtClean="0">
                <a:solidFill>
                  <a:schemeClr val="tx2"/>
                </a:solidFill>
              </a:rPr>
              <a:t>you smell gorgeous</a:t>
            </a:r>
            <a:r>
              <a:rPr lang="en-US" sz="3200" dirty="0">
                <a:solidFill>
                  <a:schemeClr val="tx2"/>
                </a:solidFill>
              </a:rPr>
              <a:t>!</a:t>
            </a:r>
          </a:p>
        </p:txBody>
      </p:sp>
    </p:spTree>
    <p:extLst>
      <p:ext uri="{BB962C8B-B14F-4D97-AF65-F5344CB8AC3E}">
        <p14:creationId xmlns:p14="http://schemas.microsoft.com/office/powerpoint/2010/main" val="209319575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AutoGenerated: 32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Lexical </a:t>
            </a:r>
            <a:r>
              <a:rPr lang="en-US" dirty="0" err="1" smtClean="0"/>
              <a:t>Repitition</a:t>
            </a:r>
            <a:r>
              <a:rPr lang="en-US" dirty="0" smtClean="0"/>
              <a:t>:</a:t>
            </a:r>
            <a:br>
              <a:rPr lang="en-US" dirty="0" smtClean="0"/>
            </a:br>
            <a:r>
              <a:rPr lang="en-US" dirty="0" smtClean="0"/>
              <a:t>Solution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981200"/>
            <a:ext cx="8229600" cy="3809999"/>
          </a:xfrm>
        </p:spPr>
        <p:txBody>
          <a:bodyPr>
            <a:normAutofit/>
          </a:bodyPr>
          <a:lstStyle/>
          <a:p>
            <a:r>
              <a:rPr lang="en-US" dirty="0" smtClean="0"/>
              <a:t>Filter out phrase pairs where one is a substring of the other</a:t>
            </a:r>
          </a:p>
          <a:p>
            <a:r>
              <a:rPr lang="en-US" dirty="0" smtClean="0"/>
              <a:t>Novel feature which penalizes lexically similar phrase pairs</a:t>
            </a:r>
          </a:p>
          <a:p>
            <a:pPr lvl="1"/>
            <a:r>
              <a:rPr lang="en-US" dirty="0" err="1" smtClean="0"/>
              <a:t>Jaccard</a:t>
            </a:r>
            <a:r>
              <a:rPr lang="en-US" dirty="0" smtClean="0"/>
              <a:t> similarity between the set of words in the source and target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5241146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AutoGenerated: 32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Word Alignment: Doesn’t really work…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7848600" cy="4525963"/>
          </a:xfrm>
        </p:spPr>
        <p:txBody>
          <a:bodyPr/>
          <a:lstStyle/>
          <a:p>
            <a:r>
              <a:rPr lang="en-US" smtClean="0"/>
              <a:t>Typically </a:t>
            </a:r>
            <a:r>
              <a:rPr lang="en-US" dirty="0" smtClean="0"/>
              <a:t>used for Phrase Extraction</a:t>
            </a:r>
          </a:p>
          <a:p>
            <a:r>
              <a:rPr lang="en-US" dirty="0" smtClean="0"/>
              <a:t>GIZA++</a:t>
            </a:r>
          </a:p>
          <a:p>
            <a:pPr lvl="1"/>
            <a:r>
              <a:rPr lang="en-US" dirty="0" smtClean="0"/>
              <a:t>Very poor alignments for Status/response pairs</a:t>
            </a:r>
          </a:p>
          <a:p>
            <a:r>
              <a:rPr lang="en-US" dirty="0" smtClean="0"/>
              <a:t>Alignments are very rarely one-to-one</a:t>
            </a:r>
          </a:p>
          <a:p>
            <a:pPr lvl="1"/>
            <a:r>
              <a:rPr lang="en-US" dirty="0" smtClean="0"/>
              <a:t>Large portions of source ignored</a:t>
            </a:r>
          </a:p>
          <a:p>
            <a:pPr lvl="1"/>
            <a:r>
              <a:rPr lang="en-US" dirty="0" smtClean="0"/>
              <a:t>Large phrase pairs which can’t be decomposed</a:t>
            </a:r>
          </a:p>
        </p:txBody>
      </p:sp>
    </p:spTree>
    <p:extLst>
      <p:ext uri="{BB962C8B-B14F-4D97-AF65-F5344CB8AC3E}">
        <p14:creationId xmlns:p14="http://schemas.microsoft.com/office/powerpoint/2010/main" val="20477628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AutoGenerated: 32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92125" y="457200"/>
            <a:ext cx="7254949" cy="1143000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Word Alignment Makes Sense Sometimes…</a:t>
            </a:r>
            <a:endParaRPr lang="en-US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2892" t="23986" r="25218" b="7043"/>
          <a:stretch/>
        </p:blipFill>
        <p:spPr bwMode="auto">
          <a:xfrm>
            <a:off x="1889051" y="2417134"/>
            <a:ext cx="5061099" cy="367886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0836208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AutoGenerated: 32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Sometimes Word Alignment is Very Difficult</a:t>
            </a:r>
            <a:endParaRPr lang="en-US" dirty="0"/>
          </a:p>
        </p:txBody>
      </p:sp>
      <p:pic>
        <p:nvPicPr>
          <p:cNvPr id="2051" name="Picture 3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040" t="16013" r="55669" b="9834"/>
          <a:stretch/>
        </p:blipFill>
        <p:spPr bwMode="auto">
          <a:xfrm>
            <a:off x="457200" y="1635675"/>
            <a:ext cx="2971800" cy="47651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6771388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AutoGenerated: 32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Sometimes Word Alignment is Very Difficult</a:t>
            </a:r>
            <a:endParaRPr lang="en-US" dirty="0"/>
          </a:p>
        </p:txBody>
      </p:sp>
      <p:pic>
        <p:nvPicPr>
          <p:cNvPr id="2051" name="Picture 3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040" t="16013" r="55669" b="9834"/>
          <a:stretch/>
        </p:blipFill>
        <p:spPr bwMode="auto">
          <a:xfrm>
            <a:off x="457200" y="1635675"/>
            <a:ext cx="2971800" cy="47651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4038600" y="2362200"/>
            <a:ext cx="4282741" cy="28623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71500" indent="-571500">
              <a:buFont typeface="Arial" pitchFamily="34" charset="0"/>
              <a:buChar char="•"/>
            </a:pPr>
            <a:r>
              <a:rPr lang="en-US" sz="3600" dirty="0" smtClean="0"/>
              <a:t>Difficult Cases confuse IBM Word Alignment Models</a:t>
            </a:r>
          </a:p>
          <a:p>
            <a:pPr marL="457200" indent="-457200">
              <a:buFont typeface="Arial" pitchFamily="34" charset="0"/>
              <a:buChar char="•"/>
            </a:pPr>
            <a:r>
              <a:rPr lang="en-US" sz="3600" dirty="0" smtClean="0"/>
              <a:t>Poor Quality Alignments</a:t>
            </a:r>
            <a:endParaRPr lang="en-US" sz="3600" dirty="0"/>
          </a:p>
        </p:txBody>
      </p:sp>
    </p:spTree>
    <p:extLst>
      <p:ext uri="{BB962C8B-B14F-4D97-AF65-F5344CB8AC3E}">
        <p14:creationId xmlns:p14="http://schemas.microsoft.com/office/powerpoint/2010/main" val="213919749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304800"/>
            <a:ext cx="8229600" cy="1143000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Solution: </a:t>
            </a:r>
            <a:br>
              <a:rPr lang="en-US" dirty="0" smtClean="0"/>
            </a:br>
            <a:r>
              <a:rPr lang="en-US" dirty="0" smtClean="0"/>
              <a:t>Generate all phrase-pairs</a:t>
            </a:r>
            <a:br>
              <a:rPr lang="en-US" dirty="0" smtClean="0"/>
            </a:br>
            <a:r>
              <a:rPr lang="en-US" dirty="0" smtClean="0"/>
              <a:t>(With phrases up to length 4)</a:t>
            </a:r>
            <a:endParaRPr lang="en-US" dirty="0"/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>
          <a:xfrm>
            <a:off x="457200" y="2027237"/>
            <a:ext cx="8229600" cy="4525963"/>
          </a:xfrm>
        </p:spPr>
        <p:txBody>
          <a:bodyPr/>
          <a:lstStyle/>
          <a:p>
            <a:r>
              <a:rPr lang="en-US" dirty="0"/>
              <a:t>Example:</a:t>
            </a:r>
          </a:p>
          <a:p>
            <a:pPr lvl="1"/>
            <a:r>
              <a:rPr lang="en-US" i="1" dirty="0"/>
              <a:t>S:</a:t>
            </a:r>
            <a:r>
              <a:rPr lang="en-US" dirty="0"/>
              <a:t> I am feeling sick</a:t>
            </a:r>
          </a:p>
          <a:p>
            <a:pPr lvl="1"/>
            <a:r>
              <a:rPr lang="en-US" i="1" dirty="0"/>
              <a:t>R:</a:t>
            </a:r>
            <a:r>
              <a:rPr lang="en-US" dirty="0"/>
              <a:t> Hope you feel </a:t>
            </a:r>
            <a:r>
              <a:rPr lang="en-US" dirty="0" smtClean="0"/>
              <a:t>better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6247087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AutoGenerated: 32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304800"/>
            <a:ext cx="8229600" cy="1143000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Solution: </a:t>
            </a:r>
            <a:br>
              <a:rPr lang="en-US" dirty="0" smtClean="0"/>
            </a:br>
            <a:r>
              <a:rPr lang="en-US" dirty="0" smtClean="0"/>
              <a:t>Generate all phrase-pairs</a:t>
            </a:r>
            <a:br>
              <a:rPr lang="en-US" dirty="0" smtClean="0"/>
            </a:br>
            <a:r>
              <a:rPr lang="en-US" dirty="0" smtClean="0"/>
              <a:t>(With phrases up to length 4)</a:t>
            </a:r>
            <a:endParaRPr lang="en-US" dirty="0"/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>
          <a:xfrm>
            <a:off x="457200" y="2027237"/>
            <a:ext cx="8229600" cy="4525963"/>
          </a:xfrm>
        </p:spPr>
        <p:txBody>
          <a:bodyPr/>
          <a:lstStyle/>
          <a:p>
            <a:r>
              <a:rPr lang="en-US" dirty="0"/>
              <a:t>Example:</a:t>
            </a:r>
          </a:p>
          <a:p>
            <a:pPr lvl="1"/>
            <a:r>
              <a:rPr lang="en-US" i="1" dirty="0"/>
              <a:t>S:</a:t>
            </a:r>
            <a:r>
              <a:rPr lang="en-US" dirty="0"/>
              <a:t> I am feeling sick</a:t>
            </a:r>
          </a:p>
          <a:p>
            <a:pPr lvl="1"/>
            <a:r>
              <a:rPr lang="en-US" i="1" dirty="0"/>
              <a:t>R:</a:t>
            </a:r>
            <a:r>
              <a:rPr lang="en-US" dirty="0"/>
              <a:t> Hope you feel better</a:t>
            </a:r>
          </a:p>
          <a:p>
            <a:r>
              <a:rPr lang="en-US" dirty="0"/>
              <a:t>O(N*M) phrase pairs</a:t>
            </a:r>
          </a:p>
          <a:p>
            <a:pPr lvl="1"/>
            <a:r>
              <a:rPr lang="en-US" dirty="0"/>
              <a:t>N = length of status</a:t>
            </a:r>
          </a:p>
          <a:p>
            <a:pPr lvl="1"/>
            <a:r>
              <a:rPr lang="en-US" dirty="0"/>
              <a:t>M = length of </a:t>
            </a:r>
            <a:r>
              <a:rPr lang="en-US" dirty="0" smtClean="0"/>
              <a:t>response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440062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AutoGenerated: 33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304800"/>
            <a:ext cx="8229600" cy="1143000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Solution: </a:t>
            </a:r>
            <a:br>
              <a:rPr lang="en-US" dirty="0" smtClean="0"/>
            </a:br>
            <a:r>
              <a:rPr lang="en-US" dirty="0" smtClean="0"/>
              <a:t>Generate all phrase-pairs</a:t>
            </a:r>
            <a:br>
              <a:rPr lang="en-US" dirty="0" smtClean="0"/>
            </a:br>
            <a:r>
              <a:rPr lang="en-US" dirty="0" smtClean="0"/>
              <a:t>(With phrases up to length 4)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981200"/>
            <a:ext cx="8229600" cy="4525963"/>
          </a:xfrm>
        </p:spPr>
        <p:txBody>
          <a:bodyPr/>
          <a:lstStyle/>
          <a:p>
            <a:r>
              <a:rPr lang="en-US" dirty="0" smtClean="0"/>
              <a:t>Example:</a:t>
            </a:r>
          </a:p>
          <a:p>
            <a:pPr lvl="1"/>
            <a:r>
              <a:rPr lang="en-US" i="1" dirty="0" smtClean="0"/>
              <a:t>S:</a:t>
            </a:r>
            <a:r>
              <a:rPr lang="en-US" dirty="0" smtClean="0"/>
              <a:t> I am feeling sick</a:t>
            </a:r>
          </a:p>
          <a:p>
            <a:pPr lvl="1"/>
            <a:r>
              <a:rPr lang="en-US" i="1" dirty="0" smtClean="0"/>
              <a:t>R:</a:t>
            </a:r>
            <a:r>
              <a:rPr lang="en-US" dirty="0" smtClean="0"/>
              <a:t> Hope you feel better</a:t>
            </a:r>
          </a:p>
          <a:p>
            <a:r>
              <a:rPr lang="en-US" dirty="0" smtClean="0"/>
              <a:t>O(N*M) phrase pairs</a:t>
            </a:r>
          </a:p>
          <a:p>
            <a:pPr lvl="1"/>
            <a:r>
              <a:rPr lang="en-US" dirty="0" smtClean="0"/>
              <a:t>N = length of status</a:t>
            </a:r>
          </a:p>
          <a:p>
            <a:pPr lvl="1"/>
            <a:r>
              <a:rPr lang="en-US" dirty="0" smtClean="0"/>
              <a:t>M = length of response</a:t>
            </a:r>
            <a:endParaRPr lang="en-US" dirty="0"/>
          </a:p>
        </p:txBody>
      </p:sp>
      <p:graphicFrame>
        <p:nvGraphicFramePr>
          <p:cNvPr id="4" name="Table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609458627"/>
              </p:ext>
            </p:extLst>
          </p:nvPr>
        </p:nvGraphicFramePr>
        <p:xfrm>
          <a:off x="5105400" y="2057400"/>
          <a:ext cx="3657600" cy="40792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28800"/>
                <a:gridCol w="1828800"/>
              </a:tblGrid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Source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Target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I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Hope</a:t>
                      </a: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I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you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I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feel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…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…</a:t>
                      </a: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feeling sick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feel  better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feeling sick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Hope</a:t>
                      </a:r>
                      <a:r>
                        <a:rPr lang="en-US" baseline="0" dirty="0" smtClean="0"/>
                        <a:t> you feel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feeling sick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you </a:t>
                      </a:r>
                      <a:r>
                        <a:rPr lang="en-US" baseline="0" dirty="0" smtClean="0"/>
                        <a:t> feel  better</a:t>
                      </a:r>
                      <a:endParaRPr lang="en-US" dirty="0" smtClean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I am feeling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Hope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I am feeling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you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…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…</a:t>
                      </a:r>
                      <a:endParaRPr lang="en-US" dirty="0"/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74627706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AutoGenerated: 33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1143000"/>
          </a:xfrm>
        </p:spPr>
        <p:txBody>
          <a:bodyPr>
            <a:normAutofit fontScale="90000"/>
          </a:bodyPr>
          <a:lstStyle/>
          <a:p>
            <a:r>
              <a:rPr lang="en-US" b="1" dirty="0" smtClean="0"/>
              <a:t>Pruning:</a:t>
            </a:r>
            <a:r>
              <a:rPr lang="en-US" dirty="0" smtClean="0"/>
              <a:t> Fisher Exact Test</a:t>
            </a:r>
            <a:br>
              <a:rPr lang="en-US" dirty="0" smtClean="0"/>
            </a:br>
            <a:r>
              <a:rPr lang="en-US" sz="3600" b="1" dirty="0" smtClean="0">
                <a:solidFill>
                  <a:schemeClr val="tx2"/>
                </a:solidFill>
              </a:rPr>
              <a:t>(</a:t>
            </a:r>
            <a:r>
              <a:rPr lang="en-US" sz="3600" b="1" dirty="0" err="1" smtClean="0">
                <a:solidFill>
                  <a:schemeClr val="tx2"/>
                </a:solidFill>
              </a:rPr>
              <a:t>Johson</a:t>
            </a:r>
            <a:r>
              <a:rPr lang="en-US" sz="3600" b="1" dirty="0" smtClean="0">
                <a:solidFill>
                  <a:schemeClr val="tx2"/>
                </a:solidFill>
              </a:rPr>
              <a:t> et. al. 2007) (Moore 2004)</a:t>
            </a:r>
            <a:endParaRPr lang="en-US" sz="3600" b="1" dirty="0">
              <a:solidFill>
                <a:schemeClr val="tx2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4591533"/>
            <a:ext cx="8229600" cy="2266467"/>
          </a:xfrm>
        </p:spPr>
        <p:txBody>
          <a:bodyPr>
            <a:normAutofit/>
          </a:bodyPr>
          <a:lstStyle/>
          <a:p>
            <a:r>
              <a:rPr lang="en-US" dirty="0" smtClean="0"/>
              <a:t>Details:</a:t>
            </a:r>
          </a:p>
          <a:p>
            <a:pPr lvl="1"/>
            <a:r>
              <a:rPr lang="en-US" dirty="0"/>
              <a:t>Keep 5Million highest ranking phrase pairs</a:t>
            </a:r>
          </a:p>
          <a:p>
            <a:pPr lvl="2"/>
            <a:r>
              <a:rPr lang="en-US" dirty="0"/>
              <a:t>Includes a subset of the (1,1,1) </a:t>
            </a:r>
            <a:r>
              <a:rPr lang="en-US" dirty="0" smtClean="0"/>
              <a:t>pairs</a:t>
            </a:r>
          </a:p>
          <a:p>
            <a:pPr lvl="1"/>
            <a:r>
              <a:rPr lang="en-US" dirty="0" smtClean="0"/>
              <a:t>Filter out pairs where one phrase is a substring</a:t>
            </a:r>
          </a:p>
        </p:txBody>
      </p:sp>
      <p:pic>
        <p:nvPicPr>
          <p:cNvPr id="1028" name="Picture 4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153" t="32790" r="5740" b="26908"/>
          <a:stretch/>
        </p:blipFill>
        <p:spPr bwMode="auto">
          <a:xfrm>
            <a:off x="685800" y="1752600"/>
            <a:ext cx="7910624" cy="230327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9687243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AutoGenerated: 33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-76200"/>
            <a:ext cx="8229600" cy="1143000"/>
          </a:xfrm>
        </p:spPr>
        <p:txBody>
          <a:bodyPr/>
          <a:lstStyle/>
          <a:p>
            <a:r>
              <a:rPr lang="en-US" dirty="0" smtClean="0"/>
              <a:t>Example Phrase-Table Entries</a:t>
            </a:r>
            <a:endParaRPr lang="en-US" dirty="0"/>
          </a:p>
        </p:txBody>
      </p:sp>
      <p:graphicFrame>
        <p:nvGraphicFramePr>
          <p:cNvPr id="6" name="Content Placeholder 5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054853029"/>
              </p:ext>
            </p:extLst>
          </p:nvPr>
        </p:nvGraphicFramePr>
        <p:xfrm>
          <a:off x="2362200" y="914400"/>
          <a:ext cx="5105400" cy="5709828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2587990"/>
                <a:gridCol w="2517410"/>
              </a:tblGrid>
              <a:tr h="348971">
                <a:tc>
                  <a:txBody>
                    <a:bodyPr/>
                    <a:lstStyle/>
                    <a:p>
                      <a:pPr algn="l" fontAlgn="b"/>
                      <a:r>
                        <a:rPr lang="en-US" sz="28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Source</a:t>
                      </a:r>
                      <a:endParaRPr lang="en-US" sz="2800" b="1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9525" marR="9525" marT="9525" marB="0" anchor="b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28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Target</a:t>
                      </a:r>
                      <a:endParaRPr lang="en-US" sz="2800" b="1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9525" marR="9525" marT="9525" marB="0" anchor="b">
                    <a:solidFill>
                      <a:schemeClr val="accent1"/>
                    </a:solidFill>
                  </a:tcPr>
                </a:tc>
              </a:tr>
              <a:tr h="348971">
                <a:tc>
                  <a:txBody>
                    <a:bodyPr/>
                    <a:lstStyle/>
                    <a:p>
                      <a:pPr algn="l" fontAlgn="b"/>
                      <a:r>
                        <a:rPr lang="en-US" sz="2800" u="none" strike="noStrike" dirty="0">
                          <a:effectLst/>
                        </a:rPr>
                        <a:t>how are</a:t>
                      </a:r>
                      <a:endParaRPr lang="en-US" sz="2800" b="0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2800" u="none" strike="noStrike" dirty="0">
                          <a:effectLst/>
                        </a:rPr>
                        <a:t>good</a:t>
                      </a:r>
                      <a:endParaRPr lang="en-US" sz="2800" b="0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9525" marR="9525" marT="9525" marB="0" anchor="b"/>
                </a:tc>
              </a:tr>
              <a:tr h="348971">
                <a:tc>
                  <a:txBody>
                    <a:bodyPr/>
                    <a:lstStyle/>
                    <a:p>
                      <a:pPr algn="l" fontAlgn="b"/>
                      <a:r>
                        <a:rPr lang="en-US" sz="2800" u="none" strike="noStrike">
                          <a:effectLst/>
                        </a:rPr>
                        <a:t>wish me</a:t>
                      </a:r>
                      <a:endParaRPr lang="en-US" sz="2800" b="0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2800" u="none" strike="noStrike">
                          <a:effectLst/>
                        </a:rPr>
                        <a:t>good luck</a:t>
                      </a:r>
                      <a:endParaRPr lang="en-US" sz="2800" b="0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9525" marR="9525" marT="9525" marB="0" anchor="b"/>
                </a:tc>
              </a:tr>
              <a:tr h="348971">
                <a:tc>
                  <a:txBody>
                    <a:bodyPr/>
                    <a:lstStyle/>
                    <a:p>
                      <a:pPr algn="l" fontAlgn="b"/>
                      <a:r>
                        <a:rPr lang="en-US" sz="2800" u="none" strike="noStrike">
                          <a:effectLst/>
                        </a:rPr>
                        <a:t>sick</a:t>
                      </a:r>
                      <a:endParaRPr lang="en-US" sz="2800" b="0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2800" u="none" strike="noStrike">
                          <a:effectLst/>
                        </a:rPr>
                        <a:t>feel better</a:t>
                      </a:r>
                      <a:endParaRPr lang="en-US" sz="2800" b="0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9525" marR="9525" marT="9525" marB="0" anchor="b"/>
                </a:tc>
              </a:tr>
              <a:tr h="348971">
                <a:tc>
                  <a:txBody>
                    <a:bodyPr/>
                    <a:lstStyle/>
                    <a:p>
                      <a:pPr algn="l" fontAlgn="b"/>
                      <a:r>
                        <a:rPr lang="en-US" sz="2800" u="none" strike="noStrike">
                          <a:effectLst/>
                        </a:rPr>
                        <a:t>bed</a:t>
                      </a:r>
                      <a:endParaRPr lang="en-US" sz="2800" b="0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2800" u="none" strike="noStrike">
                          <a:effectLst/>
                        </a:rPr>
                        <a:t>dreams</a:t>
                      </a:r>
                      <a:endParaRPr lang="en-US" sz="2800" b="0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9525" marR="9525" marT="9525" marB="0" anchor="b"/>
                </a:tc>
              </a:tr>
              <a:tr h="348971">
                <a:tc>
                  <a:txBody>
                    <a:bodyPr/>
                    <a:lstStyle/>
                    <a:p>
                      <a:pPr algn="l" fontAlgn="b"/>
                      <a:r>
                        <a:rPr lang="en-US" sz="2800" u="none" strike="noStrike" dirty="0">
                          <a:effectLst/>
                        </a:rPr>
                        <a:t>interview</a:t>
                      </a:r>
                      <a:endParaRPr lang="en-US" sz="2800" b="0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2800" u="none" strike="noStrike">
                          <a:effectLst/>
                        </a:rPr>
                        <a:t>good luck</a:t>
                      </a:r>
                      <a:endParaRPr lang="en-US" sz="2800" b="0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9525" marR="9525" marT="9525" marB="0" anchor="b"/>
                </a:tc>
              </a:tr>
              <a:tr h="474888">
                <a:tc>
                  <a:txBody>
                    <a:bodyPr/>
                    <a:lstStyle/>
                    <a:p>
                      <a:pPr algn="l" fontAlgn="b"/>
                      <a:r>
                        <a:rPr lang="en-US" sz="2800" u="none" strike="noStrike">
                          <a:effectLst/>
                        </a:rPr>
                        <a:t>how are you ?</a:t>
                      </a:r>
                      <a:endParaRPr lang="en-US" sz="2800" b="0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2800" u="none" strike="noStrike">
                          <a:effectLst/>
                        </a:rPr>
                        <a:t>i 'm good</a:t>
                      </a:r>
                      <a:endParaRPr lang="en-US" sz="2800" b="0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9525" marR="9525" marT="9525" marB="0" anchor="b"/>
                </a:tc>
              </a:tr>
              <a:tr h="348971">
                <a:tc>
                  <a:txBody>
                    <a:bodyPr/>
                    <a:lstStyle/>
                    <a:p>
                      <a:pPr algn="l" fontAlgn="b"/>
                      <a:r>
                        <a:rPr lang="en-US" sz="2800" u="none" strike="noStrike">
                          <a:effectLst/>
                        </a:rPr>
                        <a:t>to bed</a:t>
                      </a:r>
                      <a:endParaRPr lang="en-US" sz="2800" b="0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2800" u="none" strike="noStrike">
                          <a:effectLst/>
                        </a:rPr>
                        <a:t>good night</a:t>
                      </a:r>
                      <a:endParaRPr lang="en-US" sz="2800" b="0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9525" marR="9525" marT="9525" marB="0" anchor="b"/>
                </a:tc>
              </a:tr>
              <a:tr h="348971">
                <a:tc>
                  <a:txBody>
                    <a:bodyPr/>
                    <a:lstStyle/>
                    <a:p>
                      <a:pPr algn="l" fontAlgn="b"/>
                      <a:r>
                        <a:rPr lang="en-US" sz="2800" u="none" strike="noStrike">
                          <a:effectLst/>
                        </a:rPr>
                        <a:t>thanks for</a:t>
                      </a:r>
                      <a:endParaRPr lang="en-US" sz="2800" b="0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2800" u="none" strike="noStrike">
                          <a:effectLst/>
                        </a:rPr>
                        <a:t>no problem</a:t>
                      </a:r>
                      <a:endParaRPr lang="en-US" sz="2800" b="0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9525" marR="9525" marT="9525" marB="0" anchor="b"/>
                </a:tc>
              </a:tr>
              <a:tr h="348971">
                <a:tc>
                  <a:txBody>
                    <a:bodyPr/>
                    <a:lstStyle/>
                    <a:p>
                      <a:pPr algn="l" fontAlgn="b"/>
                      <a:r>
                        <a:rPr lang="en-US" sz="2800" u="none" strike="noStrike">
                          <a:effectLst/>
                        </a:rPr>
                        <a:t>r u</a:t>
                      </a:r>
                      <a:endParaRPr lang="en-US" sz="2800" b="0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2800" u="none" strike="noStrike">
                          <a:effectLst/>
                        </a:rPr>
                        <a:t>i 'm</a:t>
                      </a:r>
                      <a:endParaRPr lang="en-US" sz="2800" b="0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9525" marR="9525" marT="9525" marB="0" anchor="b"/>
                </a:tc>
              </a:tr>
              <a:tr h="348971">
                <a:tc>
                  <a:txBody>
                    <a:bodyPr/>
                    <a:lstStyle/>
                    <a:p>
                      <a:pPr algn="l" fontAlgn="b"/>
                      <a:r>
                        <a:rPr lang="en-US" sz="2800" u="none" strike="noStrike">
                          <a:effectLst/>
                        </a:rPr>
                        <a:t>my dad</a:t>
                      </a:r>
                      <a:endParaRPr lang="en-US" sz="2800" b="0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2800" u="none" strike="noStrike">
                          <a:effectLst/>
                        </a:rPr>
                        <a:t>your dad</a:t>
                      </a:r>
                      <a:endParaRPr lang="en-US" sz="2800" b="0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9525" marR="9525" marT="9525" marB="0" anchor="b"/>
                </a:tc>
              </a:tr>
              <a:tr h="348971">
                <a:tc>
                  <a:txBody>
                    <a:bodyPr/>
                    <a:lstStyle/>
                    <a:p>
                      <a:pPr algn="l" fontAlgn="b"/>
                      <a:r>
                        <a:rPr lang="en-US" sz="2800" u="none" strike="noStrike" dirty="0">
                          <a:effectLst/>
                        </a:rPr>
                        <a:t>airport</a:t>
                      </a:r>
                      <a:endParaRPr lang="en-US" sz="2800" b="0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2800" u="none" strike="noStrike" dirty="0">
                          <a:effectLst/>
                        </a:rPr>
                        <a:t>have a safe</a:t>
                      </a:r>
                      <a:endParaRPr lang="en-US" sz="2800" b="0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9525" marR="9525" marT="9525" marB="0" anchor="b"/>
                </a:tc>
              </a:tr>
              <a:tr h="348971">
                <a:tc>
                  <a:txBody>
                    <a:bodyPr/>
                    <a:lstStyle/>
                    <a:p>
                      <a:pPr algn="l" fontAlgn="b"/>
                      <a:r>
                        <a:rPr lang="en-US" sz="2800" u="none" strike="noStrike">
                          <a:effectLst/>
                        </a:rPr>
                        <a:t>can i</a:t>
                      </a:r>
                      <a:endParaRPr lang="en-US" sz="2800" b="0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2800" u="none" strike="noStrike" dirty="0">
                          <a:effectLst/>
                        </a:rPr>
                        <a:t>you can</a:t>
                      </a:r>
                      <a:endParaRPr lang="en-US" sz="2800" b="0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9525" marR="9525" marT="9525" marB="0" anchor="b"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81108716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AutoGenerated: 33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533400"/>
            <a:ext cx="8229600" cy="1143000"/>
          </a:xfrm>
        </p:spPr>
        <p:txBody>
          <a:bodyPr>
            <a:normAutofit fontScale="90000"/>
          </a:bodyPr>
          <a:lstStyle/>
          <a:p>
            <a:r>
              <a:rPr lang="en-US" b="1" dirty="0" smtClean="0"/>
              <a:t>Baseline:</a:t>
            </a:r>
            <a:r>
              <a:rPr lang="en-US" dirty="0" smtClean="0"/>
              <a:t> Information Retrieval/</a:t>
            </a:r>
            <a:br>
              <a:rPr lang="en-US" dirty="0" smtClean="0"/>
            </a:br>
            <a:r>
              <a:rPr lang="en-US" dirty="0"/>
              <a:t>Nearest Neighbor</a:t>
            </a:r>
            <a:br>
              <a:rPr lang="en-US" dirty="0"/>
            </a:br>
            <a:r>
              <a:rPr lang="en-US" sz="2200" b="1" dirty="0">
                <a:solidFill>
                  <a:schemeClr val="accent1"/>
                </a:solidFill>
              </a:rPr>
              <a:t>(Swanson and </a:t>
            </a:r>
            <a:r>
              <a:rPr lang="en-US" sz="2200" b="1" dirty="0" smtClean="0">
                <a:solidFill>
                  <a:schemeClr val="accent1"/>
                </a:solidFill>
              </a:rPr>
              <a:t>Gordon 2008) (Isbell </a:t>
            </a:r>
            <a:r>
              <a:rPr lang="en-US" sz="2200" b="1" dirty="0">
                <a:solidFill>
                  <a:schemeClr val="accent1"/>
                </a:solidFill>
              </a:rPr>
              <a:t>et. a</a:t>
            </a:r>
            <a:r>
              <a:rPr lang="en-US" sz="2200" b="1" dirty="0" smtClean="0">
                <a:solidFill>
                  <a:schemeClr val="accent1"/>
                </a:solidFill>
              </a:rPr>
              <a:t>l. 2000) (</a:t>
            </a:r>
            <a:r>
              <a:rPr lang="en-US" sz="2200" b="1" dirty="0" err="1" smtClean="0">
                <a:solidFill>
                  <a:schemeClr val="accent1"/>
                </a:solidFill>
              </a:rPr>
              <a:t>Jafarpour</a:t>
            </a:r>
            <a:r>
              <a:rPr lang="en-US" sz="2200" b="1" dirty="0" smtClean="0">
                <a:solidFill>
                  <a:schemeClr val="accent1"/>
                </a:solidFill>
              </a:rPr>
              <a:t> and Burgess</a:t>
            </a:r>
            <a:r>
              <a:rPr lang="en-US" sz="2200" b="1" dirty="0">
                <a:solidFill>
                  <a:schemeClr val="accent1"/>
                </a:solidFill>
              </a:rPr>
              <a:t>)</a:t>
            </a:r>
            <a:br>
              <a:rPr lang="en-US" sz="2200" b="1" dirty="0">
                <a:solidFill>
                  <a:schemeClr val="accent1"/>
                </a:solidFill>
              </a:rPr>
            </a:br>
            <a:endParaRPr lang="en-US" sz="2200" b="1" dirty="0">
              <a:solidFill>
                <a:schemeClr val="accent1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2057400"/>
            <a:ext cx="8229600" cy="4068763"/>
          </a:xfrm>
        </p:spPr>
        <p:txBody>
          <a:bodyPr/>
          <a:lstStyle/>
          <a:p>
            <a:r>
              <a:rPr lang="en-US" dirty="0" smtClean="0"/>
              <a:t>Find the most similar response in training data</a:t>
            </a:r>
          </a:p>
          <a:p>
            <a:r>
              <a:rPr lang="en-US" dirty="0" smtClean="0"/>
              <a:t>2 options to find response for status    :</a:t>
            </a:r>
          </a:p>
          <a:p>
            <a:endParaRPr lang="en-US" dirty="0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968" t="38372" r="8430" b="30814"/>
          <a:stretch/>
        </p:blipFill>
        <p:spPr bwMode="auto">
          <a:xfrm>
            <a:off x="919715" y="3649183"/>
            <a:ext cx="7081285" cy="176101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" name="Picture 2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1995" t="42899" r="15607" b="47054"/>
          <a:stretch/>
        </p:blipFill>
        <p:spPr bwMode="auto">
          <a:xfrm>
            <a:off x="7005084" y="2626242"/>
            <a:ext cx="233916" cy="57415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7961810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AutoGenerated: 33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Mechanical Turk Evaluation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Pairwise Comparison of Output (System A &amp; B)</a:t>
            </a:r>
          </a:p>
          <a:p>
            <a:r>
              <a:rPr lang="en-US" dirty="0" smtClean="0"/>
              <a:t>For Each Experiment:</a:t>
            </a:r>
          </a:p>
          <a:p>
            <a:pPr lvl="1"/>
            <a:r>
              <a:rPr lang="en-US" dirty="0" smtClean="0"/>
              <a:t>Randomly select 200 status messages</a:t>
            </a:r>
          </a:p>
          <a:p>
            <a:pPr lvl="1"/>
            <a:r>
              <a:rPr lang="en-US" dirty="0" smtClean="0"/>
              <a:t>Generate response using systems A &amp; B</a:t>
            </a:r>
          </a:p>
          <a:p>
            <a:pPr lvl="1"/>
            <a:r>
              <a:rPr lang="en-US" dirty="0" smtClean="0"/>
              <a:t>Ask </a:t>
            </a:r>
            <a:r>
              <a:rPr lang="en-US" dirty="0" err="1" smtClean="0"/>
              <a:t>Turkers</a:t>
            </a:r>
            <a:r>
              <a:rPr lang="en-US" dirty="0" smtClean="0"/>
              <a:t> which response is better</a:t>
            </a:r>
          </a:p>
          <a:p>
            <a:pPr lvl="2"/>
            <a:r>
              <a:rPr lang="en-US" dirty="0" smtClean="0"/>
              <a:t>Each HIT is submitted to 3 different workers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977148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AutoGenerated: 33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Results</a:t>
            </a:r>
            <a:endParaRPr lang="en-US" dirty="0"/>
          </a:p>
        </p:txBody>
      </p:sp>
      <p:graphicFrame>
        <p:nvGraphicFramePr>
          <p:cNvPr id="4" name="Table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567079998"/>
              </p:ext>
            </p:extLst>
          </p:nvPr>
        </p:nvGraphicFramePr>
        <p:xfrm>
          <a:off x="228600" y="1691640"/>
          <a:ext cx="8610600" cy="24993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152650"/>
                <a:gridCol w="2152650"/>
                <a:gridCol w="2152650"/>
                <a:gridCol w="2152650"/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2800" dirty="0" smtClean="0"/>
                        <a:t>System A</a:t>
                      </a:r>
                      <a:endParaRPr lang="en-US" sz="2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800" dirty="0" smtClean="0"/>
                        <a:t>System B</a:t>
                      </a:r>
                      <a:endParaRPr lang="en-US" sz="2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800" dirty="0" smtClean="0"/>
                        <a:t>Fraction A</a:t>
                      </a:r>
                      <a:endParaRPr lang="en-US" sz="2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800" dirty="0" smtClean="0"/>
                        <a:t>Agreement (S)</a:t>
                      </a:r>
                      <a:endParaRPr lang="en-US" sz="280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sz="2800" b="1" dirty="0" smtClean="0"/>
                        <a:t>MT-Chat</a:t>
                      </a:r>
                      <a:endParaRPr lang="en-US" sz="28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800" dirty="0" smtClean="0"/>
                        <a:t>IR-Status</a:t>
                      </a:r>
                      <a:endParaRPr lang="en-US" sz="2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800" dirty="0" smtClean="0"/>
                        <a:t>0.645</a:t>
                      </a:r>
                      <a:endParaRPr lang="en-US" sz="2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800" dirty="0" smtClean="0"/>
                        <a:t>0.347</a:t>
                      </a:r>
                      <a:endParaRPr lang="en-US" sz="280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sz="2800" b="1" dirty="0" smtClean="0"/>
                        <a:t>MT-Chat</a:t>
                      </a:r>
                      <a:endParaRPr lang="en-US" sz="28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800" dirty="0" smtClean="0"/>
                        <a:t>IR-Response</a:t>
                      </a:r>
                      <a:endParaRPr lang="en-US" sz="2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800" dirty="0" smtClean="0"/>
                        <a:t>0.593</a:t>
                      </a:r>
                      <a:endParaRPr lang="en-US" sz="2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800" dirty="0" smtClean="0"/>
                        <a:t>0.330</a:t>
                      </a:r>
                      <a:endParaRPr lang="en-US" sz="280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sz="2800" dirty="0" smtClean="0"/>
                        <a:t>MT-Chat</a:t>
                      </a:r>
                      <a:endParaRPr lang="en-US" sz="2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800" b="1" dirty="0" smtClean="0"/>
                        <a:t>Human</a:t>
                      </a:r>
                      <a:endParaRPr lang="en-US" sz="28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800" dirty="0" smtClean="0"/>
                        <a:t>0.145</a:t>
                      </a:r>
                      <a:endParaRPr lang="en-US" sz="2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800" dirty="0" smtClean="0"/>
                        <a:t>0.433</a:t>
                      </a:r>
                      <a:endParaRPr lang="en-US" sz="2800" dirty="0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6" name="Content Placeholder 5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999534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AutoGenerated: 33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Results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40267" y="4648200"/>
            <a:ext cx="4131733" cy="2057400"/>
          </a:xfrm>
        </p:spPr>
        <p:txBody>
          <a:bodyPr>
            <a:normAutofit/>
          </a:bodyPr>
          <a:lstStyle/>
          <a:p>
            <a:r>
              <a:rPr lang="en-US" dirty="0" smtClean="0"/>
              <a:t>Summary:</a:t>
            </a:r>
          </a:p>
          <a:p>
            <a:pPr lvl="1"/>
            <a:r>
              <a:rPr lang="en-US" dirty="0" smtClean="0"/>
              <a:t>MT outperforms IR</a:t>
            </a:r>
          </a:p>
          <a:p>
            <a:pPr lvl="1"/>
            <a:r>
              <a:rPr lang="en-US" dirty="0" smtClean="0"/>
              <a:t>Direct comparison is better</a:t>
            </a:r>
            <a:endParaRPr lang="en-US" dirty="0"/>
          </a:p>
        </p:txBody>
      </p:sp>
      <p:sp>
        <p:nvSpPr>
          <p:cNvPr id="5" name="Content Placeholder 2"/>
          <p:cNvSpPr txBox="1">
            <a:spLocks/>
          </p:cNvSpPr>
          <p:nvPr/>
        </p:nvSpPr>
        <p:spPr>
          <a:xfrm>
            <a:off x="4563532" y="4648200"/>
            <a:ext cx="4131733" cy="20574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1"/>
            <a:r>
              <a:rPr lang="en-US" dirty="0" smtClean="0"/>
              <a:t>Looses to humans</a:t>
            </a:r>
          </a:p>
          <a:p>
            <a:pPr lvl="1"/>
            <a:r>
              <a:rPr lang="en-US" dirty="0" smtClean="0"/>
              <a:t>But, generates better response in 15% of cases</a:t>
            </a:r>
            <a:endParaRPr lang="en-US" dirty="0"/>
          </a:p>
        </p:txBody>
      </p:sp>
      <p:graphicFrame>
        <p:nvGraphicFramePr>
          <p:cNvPr id="4" name="Table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916618931"/>
              </p:ext>
            </p:extLst>
          </p:nvPr>
        </p:nvGraphicFramePr>
        <p:xfrm>
          <a:off x="228600" y="1691640"/>
          <a:ext cx="8610600" cy="24993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152650"/>
                <a:gridCol w="2152650"/>
                <a:gridCol w="2152650"/>
                <a:gridCol w="2152650"/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2800" dirty="0" smtClean="0"/>
                        <a:t>System A</a:t>
                      </a:r>
                      <a:endParaRPr lang="en-US" sz="2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800" dirty="0" smtClean="0"/>
                        <a:t>System B</a:t>
                      </a:r>
                      <a:endParaRPr lang="en-US" sz="2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800" dirty="0" smtClean="0"/>
                        <a:t>Fraction A</a:t>
                      </a:r>
                      <a:endParaRPr lang="en-US" sz="2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800" dirty="0" smtClean="0"/>
                        <a:t>Agreement (S)</a:t>
                      </a:r>
                      <a:endParaRPr lang="en-US" sz="280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sz="2800" b="1" dirty="0" smtClean="0"/>
                        <a:t>MT-Chat</a:t>
                      </a:r>
                      <a:endParaRPr lang="en-US" sz="28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800" dirty="0" smtClean="0"/>
                        <a:t>IR-Status</a:t>
                      </a:r>
                      <a:endParaRPr lang="en-US" sz="2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800" dirty="0" smtClean="0"/>
                        <a:t>0.645</a:t>
                      </a:r>
                      <a:endParaRPr lang="en-US" sz="2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800" dirty="0" smtClean="0"/>
                        <a:t>0.347</a:t>
                      </a:r>
                      <a:endParaRPr lang="en-US" sz="280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sz="2800" b="1" dirty="0" smtClean="0"/>
                        <a:t>MT-Chat</a:t>
                      </a:r>
                      <a:endParaRPr lang="en-US" sz="28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800" dirty="0" smtClean="0"/>
                        <a:t>IR-Response</a:t>
                      </a:r>
                      <a:endParaRPr lang="en-US" sz="2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800" dirty="0" smtClean="0"/>
                        <a:t>0.593</a:t>
                      </a:r>
                      <a:endParaRPr lang="en-US" sz="2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800" dirty="0" smtClean="0"/>
                        <a:t>0.330</a:t>
                      </a:r>
                      <a:endParaRPr lang="en-US" sz="280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sz="2800" dirty="0" smtClean="0"/>
                        <a:t>MT-Chat</a:t>
                      </a:r>
                      <a:endParaRPr lang="en-US" sz="2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800" b="1" dirty="0" smtClean="0"/>
                        <a:t>Human</a:t>
                      </a:r>
                      <a:endParaRPr lang="en-US" sz="28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800" dirty="0" smtClean="0"/>
                        <a:t>0.145</a:t>
                      </a:r>
                      <a:endParaRPr lang="en-US" sz="2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800" dirty="0" smtClean="0"/>
                        <a:t>0.433</a:t>
                      </a:r>
                      <a:endParaRPr lang="en-US" sz="2800" dirty="0"/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1717415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AutoGenerated: 33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1143000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Cases where MT output was preferred</a:t>
            </a:r>
            <a:endParaRPr lang="en-US" dirty="0"/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449732593"/>
              </p:ext>
            </p:extLst>
          </p:nvPr>
        </p:nvGraphicFramePr>
        <p:xfrm>
          <a:off x="457200" y="1066800"/>
          <a:ext cx="8229600" cy="55778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743200"/>
                <a:gridCol w="2743200"/>
                <a:gridCol w="2743200"/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2400" dirty="0" smtClean="0"/>
                        <a:t>Status</a:t>
                      </a:r>
                      <a:endParaRPr 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dirty="0" smtClean="0"/>
                        <a:t>MT-Chat</a:t>
                      </a:r>
                      <a:endParaRPr 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dirty="0" smtClean="0"/>
                        <a:t>Human</a:t>
                      </a:r>
                      <a:endParaRPr lang="en-US" sz="240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sz="2400" dirty="0" smtClean="0"/>
                        <a:t>I want to go to a bonfire right about now</a:t>
                      </a:r>
                      <a:endParaRPr 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dirty="0" smtClean="0"/>
                        <a:t>That does sound fun bonfire I wan </a:t>
                      </a:r>
                      <a:r>
                        <a:rPr lang="en-US" sz="2400" dirty="0" err="1" smtClean="0"/>
                        <a:t>na</a:t>
                      </a:r>
                      <a:r>
                        <a:rPr lang="en-US" sz="2400" dirty="0" smtClean="0"/>
                        <a:t> go!</a:t>
                      </a:r>
                      <a:endParaRPr 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dirty="0" smtClean="0"/>
                        <a:t>Did my tweet bring that upon you?</a:t>
                      </a:r>
                      <a:r>
                        <a:rPr lang="en-US" sz="2400" baseline="0" dirty="0" smtClean="0"/>
                        <a:t> </a:t>
                      </a:r>
                      <a:r>
                        <a:rPr lang="en-US" sz="2400" baseline="0" dirty="0" err="1" smtClean="0"/>
                        <a:t>hehe</a:t>
                      </a:r>
                      <a:endParaRPr lang="en-US" sz="240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sz="2400" dirty="0" smtClean="0"/>
                        <a:t>I’m the invisible</a:t>
                      </a:r>
                      <a:r>
                        <a:rPr lang="en-US" sz="2400" baseline="0" dirty="0" smtClean="0"/>
                        <a:t> man.</a:t>
                      </a:r>
                      <a:endParaRPr 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dirty="0" smtClean="0"/>
                        <a:t>Man, you</a:t>
                      </a:r>
                      <a:r>
                        <a:rPr lang="en-US" sz="2400" baseline="0" dirty="0" smtClean="0"/>
                        <a:t> could never be invisible</a:t>
                      </a:r>
                      <a:endParaRPr 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dirty="0" smtClean="0"/>
                        <a:t>I can still see your face surrounded in blue!</a:t>
                      </a:r>
                      <a:endParaRPr lang="en-US" sz="240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sz="2400" dirty="0" smtClean="0"/>
                        <a:t>Put</a:t>
                      </a:r>
                      <a:r>
                        <a:rPr lang="en-US" sz="2400" baseline="0" dirty="0" smtClean="0"/>
                        <a:t> </a:t>
                      </a:r>
                      <a:r>
                        <a:rPr lang="en-US" sz="2400" baseline="0" dirty="0" err="1" smtClean="0"/>
                        <a:t>ya</a:t>
                      </a:r>
                      <a:r>
                        <a:rPr lang="en-US" sz="2400" baseline="0" dirty="0" smtClean="0"/>
                        <a:t> number in my phone …and </a:t>
                      </a:r>
                      <a:r>
                        <a:rPr lang="en-US" sz="2400" baseline="0" dirty="0" err="1" smtClean="0"/>
                        <a:t>ima</a:t>
                      </a:r>
                      <a:r>
                        <a:rPr lang="en-US" sz="2400" baseline="0" dirty="0" smtClean="0"/>
                        <a:t> call  you up</a:t>
                      </a:r>
                      <a:endParaRPr 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dirty="0" smtClean="0"/>
                        <a:t>Call me when u do that in your phone call </a:t>
                      </a:r>
                      <a:r>
                        <a:rPr lang="en-US" sz="2400" dirty="0" smtClean="0">
                          <a:sym typeface="Wingdings" pitchFamily="2" charset="2"/>
                        </a:rPr>
                        <a:t> for what’s up?</a:t>
                      </a:r>
                      <a:endParaRPr 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dirty="0" smtClean="0"/>
                        <a:t>O well </a:t>
                      </a:r>
                      <a:r>
                        <a:rPr lang="en-US" sz="2400" dirty="0" err="1" smtClean="0"/>
                        <a:t>hw</a:t>
                      </a:r>
                      <a:r>
                        <a:rPr lang="en-US" sz="2400" dirty="0" smtClean="0"/>
                        <a:t> </a:t>
                      </a:r>
                      <a:r>
                        <a:rPr lang="en-US" sz="2400" dirty="0" err="1" smtClean="0"/>
                        <a:t>kum</a:t>
                      </a:r>
                      <a:r>
                        <a:rPr lang="en-US" sz="2400" dirty="0" smtClean="0"/>
                        <a:t> u </a:t>
                      </a:r>
                      <a:r>
                        <a:rPr lang="en-US" sz="2400" dirty="0" err="1" smtClean="0"/>
                        <a:t>dnt</a:t>
                      </a:r>
                      <a:r>
                        <a:rPr lang="en-US" sz="2400" baseline="0" dirty="0" smtClean="0"/>
                        <a:t> </a:t>
                      </a:r>
                      <a:r>
                        <a:rPr lang="en-US" sz="2400" baseline="0" dirty="0" err="1" smtClean="0"/>
                        <a:t>eva</a:t>
                      </a:r>
                      <a:r>
                        <a:rPr lang="en-US" sz="2400" baseline="0" dirty="0" smtClean="0"/>
                        <a:t> call or txt me </a:t>
                      </a:r>
                      <a:r>
                        <a:rPr lang="en-US" sz="2400" baseline="0" dirty="0" smtClean="0">
                          <a:sym typeface="Wingdings" pitchFamily="2" charset="2"/>
                        </a:rPr>
                        <a:t>?!?! </a:t>
                      </a:r>
                      <a:r>
                        <a:rPr lang="en-US" sz="2400" baseline="0" dirty="0" err="1" smtClean="0">
                          <a:sym typeface="Wingdings" pitchFamily="2" charset="2"/>
                        </a:rPr>
                        <a:t>Lolz</a:t>
                      </a:r>
                      <a:r>
                        <a:rPr lang="en-US" sz="2400" baseline="0" dirty="0" smtClean="0">
                          <a:sym typeface="Wingdings" pitchFamily="2" charset="2"/>
                        </a:rPr>
                        <a:t> </a:t>
                      </a:r>
                      <a:r>
                        <a:rPr lang="en-US" sz="2400" baseline="0" dirty="0" err="1" smtClean="0">
                          <a:sym typeface="Wingdings" pitchFamily="2" charset="2"/>
                        </a:rPr>
                        <a:t>jpn</a:t>
                      </a:r>
                      <a:r>
                        <a:rPr lang="en-US" sz="2400" baseline="0" dirty="0" smtClean="0">
                          <a:sym typeface="Wingdings" pitchFamily="2" charset="2"/>
                        </a:rPr>
                        <a:t> </a:t>
                      </a:r>
                      <a:r>
                        <a:rPr lang="en-US" sz="2400" baseline="0" dirty="0" err="1" smtClean="0">
                          <a:sym typeface="Wingdings" pitchFamily="2" charset="2"/>
                        </a:rPr>
                        <a:t>hw</a:t>
                      </a:r>
                      <a:r>
                        <a:rPr lang="en-US" sz="2400" baseline="0" dirty="0" smtClean="0">
                          <a:sym typeface="Wingdings" pitchFamily="2" charset="2"/>
                        </a:rPr>
                        <a:t> r </a:t>
                      </a:r>
                      <a:r>
                        <a:rPr lang="en-US" sz="2400" baseline="0" dirty="0" err="1" smtClean="0">
                          <a:sym typeface="Wingdings" pitchFamily="2" charset="2"/>
                        </a:rPr>
                        <a:t>ya</a:t>
                      </a:r>
                      <a:r>
                        <a:rPr lang="en-US" sz="2400" baseline="0" dirty="0" smtClean="0">
                          <a:sym typeface="Wingdings" pitchFamily="2" charset="2"/>
                        </a:rPr>
                        <a:t> </a:t>
                      </a:r>
                      <a:r>
                        <a:rPr lang="en-US" sz="2400" baseline="0" dirty="0" err="1" smtClean="0">
                          <a:sym typeface="Wingdings" pitchFamily="2" charset="2"/>
                        </a:rPr>
                        <a:t>tho</a:t>
                      </a:r>
                      <a:r>
                        <a:rPr lang="en-US" sz="2400" baseline="0" dirty="0" smtClean="0">
                          <a:sym typeface="Wingdings" pitchFamily="2" charset="2"/>
                        </a:rPr>
                        <a:t> ?!?!</a:t>
                      </a:r>
                      <a:endParaRPr lang="en-US" sz="240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sz="2400" dirty="0" smtClean="0"/>
                        <a:t>Gray Maynard with hair? </a:t>
                      </a:r>
                      <a:r>
                        <a:rPr lang="en-US" sz="2400" baseline="0" dirty="0" smtClean="0"/>
                        <a:t> I did not approve this.</a:t>
                      </a:r>
                      <a:endParaRPr 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dirty="0" smtClean="0"/>
                        <a:t>Maynard with grey</a:t>
                      </a:r>
                      <a:r>
                        <a:rPr lang="en-US" sz="2400" baseline="0" dirty="0" smtClean="0"/>
                        <a:t> hair!</a:t>
                      </a:r>
                      <a:endParaRPr 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dirty="0" smtClean="0"/>
                        <a:t>I take it back the hair isn’t working for Maynard.</a:t>
                      </a:r>
                      <a:endParaRPr lang="en-US" sz="2400" dirty="0"/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99469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AutoGenerated: 33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Demo</a:t>
            </a:r>
            <a:endParaRPr lang="en-US" dirty="0"/>
          </a:p>
        </p:txBody>
      </p:sp>
      <p:sp>
        <p:nvSpPr>
          <p:cNvPr id="5" name="Rectangle 4"/>
          <p:cNvSpPr/>
          <p:nvPr/>
        </p:nvSpPr>
        <p:spPr>
          <a:xfrm>
            <a:off x="457200" y="3200400"/>
            <a:ext cx="8229600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800" dirty="0" smtClean="0">
                <a:hlinkClick r:id="rId3"/>
              </a:rPr>
              <a:t>www.cs.washington.edu/homes/aritter/mt_chat.html</a:t>
            </a:r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37336615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AutoGenerated: 34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-76200"/>
            <a:ext cx="8229600" cy="1143000"/>
          </a:xfrm>
        </p:spPr>
        <p:txBody>
          <a:bodyPr/>
          <a:lstStyle/>
          <a:p>
            <a:r>
              <a:rPr lang="en-US" dirty="0" smtClean="0"/>
              <a:t>Contributions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8600" y="1295400"/>
            <a:ext cx="8686800" cy="5562600"/>
          </a:xfrm>
        </p:spPr>
        <p:txBody>
          <a:bodyPr>
            <a:normAutofit/>
          </a:bodyPr>
          <a:lstStyle/>
          <a:p>
            <a:r>
              <a:rPr lang="en-US" dirty="0" smtClean="0"/>
              <a:t>Proposed SMT as an approach to Generating Responses</a:t>
            </a:r>
          </a:p>
          <a:p>
            <a:r>
              <a:rPr lang="en-US" dirty="0" smtClean="0"/>
              <a:t>Many Challenges in Adapting Phrase-Based SMT to Conversations</a:t>
            </a:r>
          </a:p>
          <a:p>
            <a:pPr lvl="1"/>
            <a:r>
              <a:rPr lang="en-US" dirty="0" smtClean="0"/>
              <a:t>Lexical Repetition</a:t>
            </a:r>
          </a:p>
          <a:p>
            <a:pPr lvl="1"/>
            <a:r>
              <a:rPr lang="en-US" dirty="0" smtClean="0"/>
              <a:t>Difficult Alignment</a:t>
            </a:r>
          </a:p>
          <a:p>
            <a:r>
              <a:rPr lang="en-US" dirty="0" smtClean="0"/>
              <a:t>Phrase-based translation performs better than IR</a:t>
            </a:r>
          </a:p>
          <a:p>
            <a:pPr lvl="1"/>
            <a:r>
              <a:rPr lang="en-US" dirty="0" smtClean="0"/>
              <a:t>Able to beat Human responses 15% of the time</a:t>
            </a:r>
          </a:p>
          <a:p>
            <a:pPr lvl="1"/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21219525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AutoGenerated: 34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-76200"/>
            <a:ext cx="8229600" cy="1143000"/>
          </a:xfrm>
        </p:spPr>
        <p:txBody>
          <a:bodyPr/>
          <a:lstStyle/>
          <a:p>
            <a:r>
              <a:rPr lang="en-US" dirty="0" smtClean="0"/>
              <a:t>Contributions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8600" y="1295400"/>
            <a:ext cx="8686800" cy="5562600"/>
          </a:xfrm>
        </p:spPr>
        <p:txBody>
          <a:bodyPr>
            <a:normAutofit/>
          </a:bodyPr>
          <a:lstStyle/>
          <a:p>
            <a:r>
              <a:rPr lang="en-US" dirty="0" smtClean="0"/>
              <a:t>Proposed SMT as an approach to Generating Responses</a:t>
            </a:r>
          </a:p>
          <a:p>
            <a:r>
              <a:rPr lang="en-US" dirty="0" smtClean="0"/>
              <a:t>Many Challenges in Adapting Phrase-Based SMT to Conversations</a:t>
            </a:r>
          </a:p>
          <a:p>
            <a:pPr lvl="1"/>
            <a:r>
              <a:rPr lang="en-US" dirty="0" smtClean="0"/>
              <a:t>Lexical Repetition</a:t>
            </a:r>
          </a:p>
          <a:p>
            <a:pPr lvl="1"/>
            <a:r>
              <a:rPr lang="en-US" dirty="0" smtClean="0"/>
              <a:t>Difficult Alignment</a:t>
            </a:r>
          </a:p>
          <a:p>
            <a:r>
              <a:rPr lang="en-US" dirty="0" smtClean="0"/>
              <a:t>Phrase-based translation performs better than IR</a:t>
            </a:r>
          </a:p>
          <a:p>
            <a:pPr lvl="1"/>
            <a:r>
              <a:rPr lang="en-US" dirty="0" smtClean="0"/>
              <a:t>Able to beat Human responses 15% of the time</a:t>
            </a:r>
          </a:p>
          <a:p>
            <a:pPr lvl="1"/>
            <a:endParaRPr lang="en-US" dirty="0" smtClean="0"/>
          </a:p>
        </p:txBody>
      </p:sp>
      <p:sp>
        <p:nvSpPr>
          <p:cNvPr id="5" name="Rectangle 4"/>
          <p:cNvSpPr/>
          <p:nvPr/>
        </p:nvSpPr>
        <p:spPr>
          <a:xfrm>
            <a:off x="3157564" y="5553670"/>
            <a:ext cx="2768451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>
                <a:rot lat="0" lon="0" rev="0"/>
              </a:camera>
              <a:lightRig rig="contrasting" dir="t">
                <a:rot lat="0" lon="0" rev="4500000"/>
              </a:lightRig>
            </a:scene3d>
            <a:sp3d contourW="6350" prstMaterial="metal">
              <a:bevelT w="127000" h="31750" prst="relaxedInset"/>
              <a:contourClr>
                <a:schemeClr val="accent1">
                  <a:shade val="75000"/>
                </a:schemeClr>
              </a:contourClr>
            </a:sp3d>
          </a:bodyPr>
          <a:lstStyle/>
          <a:p>
            <a:pPr algn="ctr"/>
            <a:r>
              <a:rPr lang="en-US" sz="5400" b="1" cap="all" spc="0" dirty="0" smtClean="0">
                <a:ln w="0"/>
                <a:gradFill flip="none">
                  <a:gsLst>
                    <a:gs pos="0">
                      <a:schemeClr val="accent1">
                        <a:tint val="75000"/>
                        <a:shade val="75000"/>
                        <a:satMod val="170000"/>
                      </a:schemeClr>
                    </a:gs>
                    <a:gs pos="49000">
                      <a:schemeClr val="accent1">
                        <a:tint val="88000"/>
                        <a:shade val="65000"/>
                        <a:satMod val="172000"/>
                      </a:schemeClr>
                    </a:gs>
                    <a:gs pos="50000">
                      <a:schemeClr val="accent1">
                        <a:shade val="65000"/>
                        <a:satMod val="130000"/>
                      </a:schemeClr>
                    </a:gs>
                    <a:gs pos="92000">
                      <a:schemeClr val="accent1">
                        <a:shade val="50000"/>
                        <a:satMod val="120000"/>
                      </a:schemeClr>
                    </a:gs>
                    <a:gs pos="100000">
                      <a:schemeClr val="accent1">
                        <a:shade val="48000"/>
                        <a:satMod val="120000"/>
                      </a:schemeClr>
                    </a:gs>
                  </a:gsLst>
                  <a:lin ang="5400000"/>
                </a:gradFill>
                <a:effectLst>
                  <a:reflection blurRad="12700" stA="50000" endPos="50000" dist="5000" dir="5400000" sy="-100000" rotWithShape="0"/>
                </a:effectLst>
              </a:rPr>
              <a:t>Thanks!</a:t>
            </a:r>
            <a:endParaRPr lang="en-US" sz="5400" b="1" cap="all" spc="0" dirty="0">
              <a:ln w="0"/>
              <a:gradFill flip="none">
                <a:gsLst>
                  <a:gs pos="0">
                    <a:schemeClr val="accent1">
                      <a:tint val="75000"/>
                      <a:shade val="75000"/>
                      <a:satMod val="170000"/>
                    </a:schemeClr>
                  </a:gs>
                  <a:gs pos="49000">
                    <a:schemeClr val="accent1">
                      <a:tint val="88000"/>
                      <a:shade val="65000"/>
                      <a:satMod val="172000"/>
                    </a:schemeClr>
                  </a:gs>
                  <a:gs pos="50000">
                    <a:schemeClr val="accent1">
                      <a:shade val="65000"/>
                      <a:satMod val="130000"/>
                    </a:schemeClr>
                  </a:gs>
                  <a:gs pos="92000">
                    <a:schemeClr val="accent1">
                      <a:shade val="50000"/>
                      <a:satMod val="120000"/>
                    </a:schemeClr>
                  </a:gs>
                  <a:gs pos="100000">
                    <a:schemeClr val="accent1">
                      <a:shade val="48000"/>
                      <a:satMod val="120000"/>
                    </a:schemeClr>
                  </a:gs>
                </a:gsLst>
                <a:lin ang="5400000"/>
              </a:gradFill>
              <a:effectLst>
                <a:reflection blurRad="12700" stA="50000" endPos="50000" dist="5000" dir="5400000" sy="-100000" rotWithShape="0"/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1612911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AutoGenerated: 34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Phrase-Based Translation</a:t>
            </a:r>
            <a:endParaRPr lang="en-US" dirty="0"/>
          </a:p>
        </p:txBody>
      </p:sp>
      <p:sp>
        <p:nvSpPr>
          <p:cNvPr id="5" name="Rectangle 4"/>
          <p:cNvSpPr/>
          <p:nvPr/>
        </p:nvSpPr>
        <p:spPr>
          <a:xfrm>
            <a:off x="533400" y="1981200"/>
            <a:ext cx="8077200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4800" dirty="0">
                <a:solidFill>
                  <a:schemeClr val="tx2"/>
                </a:solidFill>
              </a:rPr>
              <a:t>who wants to get some lunch </a:t>
            </a:r>
            <a:r>
              <a:rPr lang="en-US" sz="4800" dirty="0" smtClean="0">
                <a:solidFill>
                  <a:schemeClr val="tx2"/>
                </a:solidFill>
              </a:rPr>
              <a:t>?</a:t>
            </a:r>
            <a:endParaRPr lang="en-US" sz="4800" dirty="0">
              <a:solidFill>
                <a:schemeClr val="tx2"/>
              </a:solidFill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533400" y="1457980"/>
            <a:ext cx="1371979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b="1" dirty="0" smtClean="0"/>
              <a:t>STATUS:</a:t>
            </a:r>
            <a:endParaRPr lang="en-US" sz="2800" b="1" dirty="0"/>
          </a:p>
        </p:txBody>
      </p:sp>
      <p:sp>
        <p:nvSpPr>
          <p:cNvPr id="18" name="TextBox 17"/>
          <p:cNvSpPr txBox="1"/>
          <p:nvPr/>
        </p:nvSpPr>
        <p:spPr>
          <a:xfrm>
            <a:off x="533400" y="4149298"/>
            <a:ext cx="1841851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b="1" dirty="0" smtClean="0"/>
              <a:t>RESPONSE:</a:t>
            </a:r>
            <a:endParaRPr lang="en-US" sz="2800" b="1" dirty="0"/>
          </a:p>
        </p:txBody>
      </p:sp>
    </p:spTree>
    <p:extLst>
      <p:ext uri="{BB962C8B-B14F-4D97-AF65-F5344CB8AC3E}">
        <p14:creationId xmlns:p14="http://schemas.microsoft.com/office/powerpoint/2010/main" val="39037621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AutoGenerated: 34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Phrase-Based Translation</a:t>
            </a:r>
            <a:endParaRPr lang="en-US" dirty="0"/>
          </a:p>
        </p:txBody>
      </p:sp>
      <p:sp>
        <p:nvSpPr>
          <p:cNvPr id="5" name="Rectangle 4"/>
          <p:cNvSpPr/>
          <p:nvPr/>
        </p:nvSpPr>
        <p:spPr>
          <a:xfrm>
            <a:off x="533400" y="1981200"/>
            <a:ext cx="8077200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4800" dirty="0">
                <a:solidFill>
                  <a:schemeClr val="tx2"/>
                </a:solidFill>
              </a:rPr>
              <a:t>who wants to get some lunch </a:t>
            </a:r>
            <a:r>
              <a:rPr lang="en-US" sz="4800" dirty="0" smtClean="0">
                <a:solidFill>
                  <a:schemeClr val="tx2"/>
                </a:solidFill>
              </a:rPr>
              <a:t>?</a:t>
            </a:r>
            <a:endParaRPr lang="en-US" sz="4800" dirty="0">
              <a:solidFill>
                <a:schemeClr val="tx2"/>
              </a:solidFill>
            </a:endParaRPr>
          </a:p>
        </p:txBody>
      </p:sp>
      <p:grpSp>
        <p:nvGrpSpPr>
          <p:cNvPr id="20" name="Group 19"/>
          <p:cNvGrpSpPr/>
          <p:nvPr/>
        </p:nvGrpSpPr>
        <p:grpSpPr>
          <a:xfrm>
            <a:off x="533400" y="2812197"/>
            <a:ext cx="3200400" cy="2667000"/>
            <a:chOff x="533400" y="2812197"/>
            <a:chExt cx="3200400" cy="2667000"/>
          </a:xfrm>
        </p:grpSpPr>
        <p:sp>
          <p:nvSpPr>
            <p:cNvPr id="6" name="Rectangle 5"/>
            <p:cNvSpPr/>
            <p:nvPr/>
          </p:nvSpPr>
          <p:spPr>
            <a:xfrm>
              <a:off x="533400" y="4648200"/>
              <a:ext cx="2286000" cy="83099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US" sz="4800" dirty="0" smtClean="0">
                  <a:solidFill>
                    <a:schemeClr val="tx2"/>
                  </a:solidFill>
                </a:rPr>
                <a:t>I wan </a:t>
              </a:r>
              <a:r>
                <a:rPr lang="en-US" sz="4800" dirty="0" err="1" smtClean="0">
                  <a:solidFill>
                    <a:schemeClr val="tx2"/>
                  </a:solidFill>
                </a:rPr>
                <a:t>na</a:t>
              </a:r>
              <a:endParaRPr lang="en-US" sz="4800" dirty="0">
                <a:solidFill>
                  <a:schemeClr val="tx2"/>
                </a:solidFill>
              </a:endParaRPr>
            </a:p>
          </p:txBody>
        </p:sp>
        <p:sp>
          <p:nvSpPr>
            <p:cNvPr id="9" name="Left Brace 8"/>
            <p:cNvSpPr/>
            <p:nvPr/>
          </p:nvSpPr>
          <p:spPr>
            <a:xfrm rot="16200000">
              <a:off x="1905000" y="1669197"/>
              <a:ext cx="685800" cy="2971800"/>
            </a:xfrm>
            <a:prstGeom prst="leftBrace">
              <a:avLst/>
            </a:prstGeom>
          </p:spPr>
          <p:style>
            <a:lnRef idx="3">
              <a:schemeClr val="dk1"/>
            </a:lnRef>
            <a:fillRef idx="0">
              <a:schemeClr val="dk1"/>
            </a:fillRef>
            <a:effectRef idx="2">
              <a:schemeClr val="dk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13" name="Straight Arrow Connector 12"/>
            <p:cNvCxnSpPr>
              <a:stCxn id="9" idx="1"/>
              <a:endCxn id="6" idx="0"/>
            </p:cNvCxnSpPr>
            <p:nvPr/>
          </p:nvCxnSpPr>
          <p:spPr>
            <a:xfrm flipH="1">
              <a:off x="1676400" y="3497997"/>
              <a:ext cx="571500" cy="1150203"/>
            </a:xfrm>
            <a:prstGeom prst="straightConnector1">
              <a:avLst/>
            </a:prstGeom>
            <a:ln>
              <a:tailEnd type="arrow"/>
            </a:ln>
          </p:spPr>
          <p:style>
            <a:lnRef idx="3">
              <a:schemeClr val="dk1"/>
            </a:lnRef>
            <a:fillRef idx="0">
              <a:schemeClr val="dk1"/>
            </a:fillRef>
            <a:effectRef idx="2">
              <a:schemeClr val="dk1"/>
            </a:effectRef>
            <a:fontRef idx="minor">
              <a:schemeClr val="tx1"/>
            </a:fontRef>
          </p:style>
        </p:cxnSp>
      </p:grpSp>
      <p:sp>
        <p:nvSpPr>
          <p:cNvPr id="3" name="TextBox 2"/>
          <p:cNvSpPr txBox="1"/>
          <p:nvPr/>
        </p:nvSpPr>
        <p:spPr>
          <a:xfrm>
            <a:off x="533400" y="1457980"/>
            <a:ext cx="1371979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b="1" dirty="0" smtClean="0"/>
              <a:t>STATUS:</a:t>
            </a:r>
            <a:endParaRPr lang="en-US" sz="2800" b="1" dirty="0"/>
          </a:p>
        </p:txBody>
      </p:sp>
      <p:sp>
        <p:nvSpPr>
          <p:cNvPr id="18" name="TextBox 17"/>
          <p:cNvSpPr txBox="1"/>
          <p:nvPr/>
        </p:nvSpPr>
        <p:spPr>
          <a:xfrm>
            <a:off x="533400" y="4149298"/>
            <a:ext cx="1841851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b="1" dirty="0" smtClean="0"/>
              <a:t>RESPONSE:</a:t>
            </a:r>
            <a:endParaRPr lang="en-US" sz="2800" b="1" dirty="0"/>
          </a:p>
        </p:txBody>
      </p:sp>
    </p:spTree>
    <p:extLst>
      <p:ext uri="{BB962C8B-B14F-4D97-AF65-F5344CB8AC3E}">
        <p14:creationId xmlns:p14="http://schemas.microsoft.com/office/powerpoint/2010/main" val="10623199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AutoGenerated: 34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Phrase-Based Translation</a:t>
            </a:r>
            <a:endParaRPr lang="en-US" dirty="0"/>
          </a:p>
        </p:txBody>
      </p:sp>
      <p:sp>
        <p:nvSpPr>
          <p:cNvPr id="5" name="Rectangle 4"/>
          <p:cNvSpPr/>
          <p:nvPr/>
        </p:nvSpPr>
        <p:spPr>
          <a:xfrm>
            <a:off x="533400" y="1981200"/>
            <a:ext cx="8077200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4800" dirty="0">
                <a:solidFill>
                  <a:schemeClr val="tx2"/>
                </a:solidFill>
              </a:rPr>
              <a:t>who wants to get some lunch </a:t>
            </a:r>
            <a:r>
              <a:rPr lang="en-US" sz="4800" dirty="0" smtClean="0">
                <a:solidFill>
                  <a:schemeClr val="tx2"/>
                </a:solidFill>
              </a:rPr>
              <a:t>?</a:t>
            </a:r>
            <a:endParaRPr lang="en-US" sz="4800" dirty="0">
              <a:solidFill>
                <a:schemeClr val="tx2"/>
              </a:solidFill>
            </a:endParaRPr>
          </a:p>
        </p:txBody>
      </p:sp>
      <p:grpSp>
        <p:nvGrpSpPr>
          <p:cNvPr id="20" name="Group 19"/>
          <p:cNvGrpSpPr/>
          <p:nvPr/>
        </p:nvGrpSpPr>
        <p:grpSpPr>
          <a:xfrm>
            <a:off x="533400" y="2812197"/>
            <a:ext cx="3200400" cy="2667000"/>
            <a:chOff x="533400" y="2812197"/>
            <a:chExt cx="3200400" cy="2667000"/>
          </a:xfrm>
        </p:grpSpPr>
        <p:sp>
          <p:nvSpPr>
            <p:cNvPr id="6" name="Rectangle 5"/>
            <p:cNvSpPr/>
            <p:nvPr/>
          </p:nvSpPr>
          <p:spPr>
            <a:xfrm>
              <a:off x="533400" y="4648200"/>
              <a:ext cx="2286000" cy="83099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US" sz="4800" dirty="0" smtClean="0">
                  <a:solidFill>
                    <a:schemeClr val="tx2"/>
                  </a:solidFill>
                </a:rPr>
                <a:t>I wan </a:t>
              </a:r>
              <a:r>
                <a:rPr lang="en-US" sz="4800" dirty="0" err="1" smtClean="0">
                  <a:solidFill>
                    <a:schemeClr val="tx2"/>
                  </a:solidFill>
                </a:rPr>
                <a:t>na</a:t>
              </a:r>
              <a:endParaRPr lang="en-US" sz="4800" dirty="0">
                <a:solidFill>
                  <a:schemeClr val="tx2"/>
                </a:solidFill>
              </a:endParaRPr>
            </a:p>
          </p:txBody>
        </p:sp>
        <p:sp>
          <p:nvSpPr>
            <p:cNvPr id="9" name="Left Brace 8"/>
            <p:cNvSpPr/>
            <p:nvPr/>
          </p:nvSpPr>
          <p:spPr>
            <a:xfrm rot="16200000">
              <a:off x="1905000" y="1669197"/>
              <a:ext cx="685800" cy="2971800"/>
            </a:xfrm>
            <a:prstGeom prst="leftBrace">
              <a:avLst/>
            </a:prstGeom>
          </p:spPr>
          <p:style>
            <a:lnRef idx="3">
              <a:schemeClr val="dk1"/>
            </a:lnRef>
            <a:fillRef idx="0">
              <a:schemeClr val="dk1"/>
            </a:fillRef>
            <a:effectRef idx="2">
              <a:schemeClr val="dk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13" name="Straight Arrow Connector 12"/>
            <p:cNvCxnSpPr>
              <a:stCxn id="9" idx="1"/>
              <a:endCxn id="6" idx="0"/>
            </p:cNvCxnSpPr>
            <p:nvPr/>
          </p:nvCxnSpPr>
          <p:spPr>
            <a:xfrm flipH="1">
              <a:off x="1676400" y="3497997"/>
              <a:ext cx="571500" cy="1150203"/>
            </a:xfrm>
            <a:prstGeom prst="straightConnector1">
              <a:avLst/>
            </a:prstGeom>
            <a:ln>
              <a:tailEnd type="arrow"/>
            </a:ln>
          </p:spPr>
          <p:style>
            <a:lnRef idx="3">
              <a:schemeClr val="dk1"/>
            </a:lnRef>
            <a:fillRef idx="0">
              <a:schemeClr val="dk1"/>
            </a:fillRef>
            <a:effectRef idx="2">
              <a:schemeClr val="dk1"/>
            </a:effectRef>
            <a:fontRef idx="minor">
              <a:schemeClr val="tx1"/>
            </a:fontRef>
          </p:style>
        </p:cxnSp>
      </p:grpSp>
      <p:grpSp>
        <p:nvGrpSpPr>
          <p:cNvPr id="21" name="Group 20"/>
          <p:cNvGrpSpPr/>
          <p:nvPr/>
        </p:nvGrpSpPr>
        <p:grpSpPr>
          <a:xfrm>
            <a:off x="2819400" y="2812197"/>
            <a:ext cx="3581400" cy="2666999"/>
            <a:chOff x="2819400" y="2812197"/>
            <a:chExt cx="3581400" cy="2666999"/>
          </a:xfrm>
        </p:grpSpPr>
        <p:sp>
          <p:nvSpPr>
            <p:cNvPr id="7" name="Rectangle 6"/>
            <p:cNvSpPr/>
            <p:nvPr/>
          </p:nvSpPr>
          <p:spPr>
            <a:xfrm>
              <a:off x="2819400" y="4648199"/>
              <a:ext cx="3581400" cy="83099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US" sz="4800" dirty="0">
                  <a:solidFill>
                    <a:schemeClr val="tx2"/>
                  </a:solidFill>
                </a:rPr>
                <a:t>g</a:t>
              </a:r>
              <a:r>
                <a:rPr lang="en-US" sz="4800" dirty="0" smtClean="0">
                  <a:solidFill>
                    <a:schemeClr val="tx2"/>
                  </a:solidFill>
                </a:rPr>
                <a:t>et me some</a:t>
              </a:r>
              <a:endParaRPr lang="en-US" sz="4800" dirty="0">
                <a:solidFill>
                  <a:schemeClr val="tx2"/>
                </a:solidFill>
              </a:endParaRPr>
            </a:p>
          </p:txBody>
        </p:sp>
        <p:sp>
          <p:nvSpPr>
            <p:cNvPr id="10" name="Left Brace 9"/>
            <p:cNvSpPr/>
            <p:nvPr/>
          </p:nvSpPr>
          <p:spPr>
            <a:xfrm rot="16200000">
              <a:off x="4800600" y="2431197"/>
              <a:ext cx="685800" cy="1447800"/>
            </a:xfrm>
            <a:prstGeom prst="leftBrace">
              <a:avLst/>
            </a:prstGeom>
          </p:spPr>
          <p:style>
            <a:lnRef idx="3">
              <a:schemeClr val="dk1"/>
            </a:lnRef>
            <a:fillRef idx="0">
              <a:schemeClr val="dk1"/>
            </a:fillRef>
            <a:effectRef idx="2">
              <a:schemeClr val="dk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14" name="Straight Arrow Connector 13"/>
            <p:cNvCxnSpPr>
              <a:stCxn id="10" idx="1"/>
            </p:cNvCxnSpPr>
            <p:nvPr/>
          </p:nvCxnSpPr>
          <p:spPr>
            <a:xfrm flipH="1">
              <a:off x="4572000" y="3497997"/>
              <a:ext cx="571500" cy="1302603"/>
            </a:xfrm>
            <a:prstGeom prst="straightConnector1">
              <a:avLst/>
            </a:prstGeom>
            <a:ln>
              <a:tailEnd type="arrow"/>
            </a:ln>
          </p:spPr>
          <p:style>
            <a:lnRef idx="3">
              <a:schemeClr val="dk1"/>
            </a:lnRef>
            <a:fillRef idx="0">
              <a:schemeClr val="dk1"/>
            </a:fillRef>
            <a:effectRef idx="2">
              <a:schemeClr val="dk1"/>
            </a:effectRef>
            <a:fontRef idx="minor">
              <a:schemeClr val="tx1"/>
            </a:fontRef>
          </p:style>
        </p:cxnSp>
      </p:grpSp>
      <p:sp>
        <p:nvSpPr>
          <p:cNvPr id="3" name="TextBox 2"/>
          <p:cNvSpPr txBox="1"/>
          <p:nvPr/>
        </p:nvSpPr>
        <p:spPr>
          <a:xfrm>
            <a:off x="533400" y="1457980"/>
            <a:ext cx="1371979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b="1" dirty="0" smtClean="0"/>
              <a:t>STATUS:</a:t>
            </a:r>
            <a:endParaRPr lang="en-US" sz="2800" b="1" dirty="0"/>
          </a:p>
        </p:txBody>
      </p:sp>
      <p:sp>
        <p:nvSpPr>
          <p:cNvPr id="18" name="TextBox 17"/>
          <p:cNvSpPr txBox="1"/>
          <p:nvPr/>
        </p:nvSpPr>
        <p:spPr>
          <a:xfrm>
            <a:off x="533400" y="4149298"/>
            <a:ext cx="1841851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b="1" dirty="0" smtClean="0"/>
              <a:t>RESPONSE:</a:t>
            </a:r>
            <a:endParaRPr lang="en-US" sz="2800" b="1" dirty="0"/>
          </a:p>
        </p:txBody>
      </p:sp>
    </p:spTree>
    <p:extLst>
      <p:ext uri="{BB962C8B-B14F-4D97-AF65-F5344CB8AC3E}">
        <p14:creationId xmlns:p14="http://schemas.microsoft.com/office/powerpoint/2010/main" val="222390744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AutoGenerated: 34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Phrase-Based Translation</a:t>
            </a:r>
            <a:endParaRPr lang="en-US" dirty="0"/>
          </a:p>
        </p:txBody>
      </p:sp>
      <p:sp>
        <p:nvSpPr>
          <p:cNvPr id="5" name="Rectangle 4"/>
          <p:cNvSpPr/>
          <p:nvPr/>
        </p:nvSpPr>
        <p:spPr>
          <a:xfrm>
            <a:off x="533400" y="1981200"/>
            <a:ext cx="8077200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4800" dirty="0">
                <a:solidFill>
                  <a:schemeClr val="tx2"/>
                </a:solidFill>
              </a:rPr>
              <a:t>who wants to get some lunch </a:t>
            </a:r>
            <a:r>
              <a:rPr lang="en-US" sz="4800" dirty="0" smtClean="0">
                <a:solidFill>
                  <a:schemeClr val="tx2"/>
                </a:solidFill>
              </a:rPr>
              <a:t>?</a:t>
            </a:r>
            <a:endParaRPr lang="en-US" sz="4800" dirty="0">
              <a:solidFill>
                <a:schemeClr val="tx2"/>
              </a:solidFill>
            </a:endParaRPr>
          </a:p>
        </p:txBody>
      </p:sp>
      <p:grpSp>
        <p:nvGrpSpPr>
          <p:cNvPr id="20" name="Group 19"/>
          <p:cNvGrpSpPr/>
          <p:nvPr/>
        </p:nvGrpSpPr>
        <p:grpSpPr>
          <a:xfrm>
            <a:off x="533400" y="2812197"/>
            <a:ext cx="3200400" cy="2667000"/>
            <a:chOff x="533400" y="2812197"/>
            <a:chExt cx="3200400" cy="2667000"/>
          </a:xfrm>
        </p:grpSpPr>
        <p:sp>
          <p:nvSpPr>
            <p:cNvPr id="6" name="Rectangle 5"/>
            <p:cNvSpPr/>
            <p:nvPr/>
          </p:nvSpPr>
          <p:spPr>
            <a:xfrm>
              <a:off x="533400" y="4648200"/>
              <a:ext cx="2286000" cy="83099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US" sz="4800" dirty="0" smtClean="0">
                  <a:solidFill>
                    <a:schemeClr val="tx2"/>
                  </a:solidFill>
                </a:rPr>
                <a:t>I wan </a:t>
              </a:r>
              <a:r>
                <a:rPr lang="en-US" sz="4800" dirty="0" err="1" smtClean="0">
                  <a:solidFill>
                    <a:schemeClr val="tx2"/>
                  </a:solidFill>
                </a:rPr>
                <a:t>na</a:t>
              </a:r>
              <a:endParaRPr lang="en-US" sz="4800" dirty="0">
                <a:solidFill>
                  <a:schemeClr val="tx2"/>
                </a:solidFill>
              </a:endParaRPr>
            </a:p>
          </p:txBody>
        </p:sp>
        <p:sp>
          <p:nvSpPr>
            <p:cNvPr id="9" name="Left Brace 8"/>
            <p:cNvSpPr/>
            <p:nvPr/>
          </p:nvSpPr>
          <p:spPr>
            <a:xfrm rot="16200000">
              <a:off x="1905000" y="1669197"/>
              <a:ext cx="685800" cy="2971800"/>
            </a:xfrm>
            <a:prstGeom prst="leftBrace">
              <a:avLst/>
            </a:prstGeom>
          </p:spPr>
          <p:style>
            <a:lnRef idx="3">
              <a:schemeClr val="dk1"/>
            </a:lnRef>
            <a:fillRef idx="0">
              <a:schemeClr val="dk1"/>
            </a:fillRef>
            <a:effectRef idx="2">
              <a:schemeClr val="dk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13" name="Straight Arrow Connector 12"/>
            <p:cNvCxnSpPr>
              <a:stCxn id="9" idx="1"/>
              <a:endCxn id="6" idx="0"/>
            </p:cNvCxnSpPr>
            <p:nvPr/>
          </p:nvCxnSpPr>
          <p:spPr>
            <a:xfrm flipH="1">
              <a:off x="1676400" y="3497997"/>
              <a:ext cx="571500" cy="1150203"/>
            </a:xfrm>
            <a:prstGeom prst="straightConnector1">
              <a:avLst/>
            </a:prstGeom>
            <a:ln>
              <a:tailEnd type="arrow"/>
            </a:ln>
          </p:spPr>
          <p:style>
            <a:lnRef idx="3">
              <a:schemeClr val="dk1"/>
            </a:lnRef>
            <a:fillRef idx="0">
              <a:schemeClr val="dk1"/>
            </a:fillRef>
            <a:effectRef idx="2">
              <a:schemeClr val="dk1"/>
            </a:effectRef>
            <a:fontRef idx="minor">
              <a:schemeClr val="tx1"/>
            </a:fontRef>
          </p:style>
        </p:cxnSp>
      </p:grpSp>
      <p:grpSp>
        <p:nvGrpSpPr>
          <p:cNvPr id="21" name="Group 20"/>
          <p:cNvGrpSpPr/>
          <p:nvPr/>
        </p:nvGrpSpPr>
        <p:grpSpPr>
          <a:xfrm>
            <a:off x="2819400" y="2812197"/>
            <a:ext cx="3581400" cy="2666999"/>
            <a:chOff x="2819400" y="2812197"/>
            <a:chExt cx="3581400" cy="2666999"/>
          </a:xfrm>
        </p:grpSpPr>
        <p:sp>
          <p:nvSpPr>
            <p:cNvPr id="7" name="Rectangle 6"/>
            <p:cNvSpPr/>
            <p:nvPr/>
          </p:nvSpPr>
          <p:spPr>
            <a:xfrm>
              <a:off x="2819400" y="4648199"/>
              <a:ext cx="3581400" cy="83099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US" sz="4800" dirty="0">
                  <a:solidFill>
                    <a:schemeClr val="tx2"/>
                  </a:solidFill>
                </a:rPr>
                <a:t>g</a:t>
              </a:r>
              <a:r>
                <a:rPr lang="en-US" sz="4800" dirty="0" smtClean="0">
                  <a:solidFill>
                    <a:schemeClr val="tx2"/>
                  </a:solidFill>
                </a:rPr>
                <a:t>et me some</a:t>
              </a:r>
              <a:endParaRPr lang="en-US" sz="4800" dirty="0">
                <a:solidFill>
                  <a:schemeClr val="tx2"/>
                </a:solidFill>
              </a:endParaRPr>
            </a:p>
          </p:txBody>
        </p:sp>
        <p:sp>
          <p:nvSpPr>
            <p:cNvPr id="10" name="Left Brace 9"/>
            <p:cNvSpPr/>
            <p:nvPr/>
          </p:nvSpPr>
          <p:spPr>
            <a:xfrm rot="16200000">
              <a:off x="4800600" y="2431197"/>
              <a:ext cx="685800" cy="1447800"/>
            </a:xfrm>
            <a:prstGeom prst="leftBrace">
              <a:avLst/>
            </a:prstGeom>
          </p:spPr>
          <p:style>
            <a:lnRef idx="3">
              <a:schemeClr val="dk1"/>
            </a:lnRef>
            <a:fillRef idx="0">
              <a:schemeClr val="dk1"/>
            </a:fillRef>
            <a:effectRef idx="2">
              <a:schemeClr val="dk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14" name="Straight Arrow Connector 13"/>
            <p:cNvCxnSpPr>
              <a:stCxn id="10" idx="1"/>
            </p:cNvCxnSpPr>
            <p:nvPr/>
          </p:nvCxnSpPr>
          <p:spPr>
            <a:xfrm flipH="1">
              <a:off x="4572000" y="3497997"/>
              <a:ext cx="571500" cy="1302603"/>
            </a:xfrm>
            <a:prstGeom prst="straightConnector1">
              <a:avLst/>
            </a:prstGeom>
            <a:ln>
              <a:tailEnd type="arrow"/>
            </a:ln>
          </p:spPr>
          <p:style>
            <a:lnRef idx="3">
              <a:schemeClr val="dk1"/>
            </a:lnRef>
            <a:fillRef idx="0">
              <a:schemeClr val="dk1"/>
            </a:fillRef>
            <a:effectRef idx="2">
              <a:schemeClr val="dk1"/>
            </a:effectRef>
            <a:fontRef idx="minor">
              <a:schemeClr val="tx1"/>
            </a:fontRef>
          </p:style>
        </p:cxnSp>
      </p:grpSp>
      <p:grpSp>
        <p:nvGrpSpPr>
          <p:cNvPr id="22" name="Group 21"/>
          <p:cNvGrpSpPr/>
          <p:nvPr/>
        </p:nvGrpSpPr>
        <p:grpSpPr>
          <a:xfrm>
            <a:off x="6248400" y="2812198"/>
            <a:ext cx="2133600" cy="2666998"/>
            <a:chOff x="6248400" y="2812198"/>
            <a:chExt cx="2133600" cy="2666998"/>
          </a:xfrm>
        </p:grpSpPr>
        <p:sp>
          <p:nvSpPr>
            <p:cNvPr id="8" name="Rectangle 7"/>
            <p:cNvSpPr/>
            <p:nvPr/>
          </p:nvSpPr>
          <p:spPr>
            <a:xfrm>
              <a:off x="6248400" y="4648199"/>
              <a:ext cx="2133600" cy="83099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US" sz="4800" dirty="0" smtClean="0">
                  <a:solidFill>
                    <a:schemeClr val="tx2"/>
                  </a:solidFill>
                </a:rPr>
                <a:t>chicken</a:t>
              </a:r>
              <a:endParaRPr lang="en-US" sz="4800" dirty="0">
                <a:solidFill>
                  <a:schemeClr val="tx2"/>
                </a:solidFill>
              </a:endParaRPr>
            </a:p>
          </p:txBody>
        </p:sp>
        <p:sp>
          <p:nvSpPr>
            <p:cNvPr id="11" name="Left Brace 10"/>
            <p:cNvSpPr/>
            <p:nvPr/>
          </p:nvSpPr>
          <p:spPr>
            <a:xfrm rot="16200000">
              <a:off x="6972300" y="2431198"/>
              <a:ext cx="685800" cy="1447800"/>
            </a:xfrm>
            <a:prstGeom prst="leftBrace">
              <a:avLst/>
            </a:prstGeom>
          </p:spPr>
          <p:style>
            <a:lnRef idx="3">
              <a:schemeClr val="dk1"/>
            </a:lnRef>
            <a:fillRef idx="0">
              <a:schemeClr val="dk1"/>
            </a:fillRef>
            <a:effectRef idx="2">
              <a:schemeClr val="dk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17" name="Straight Arrow Connector 16"/>
            <p:cNvCxnSpPr>
              <a:stCxn id="11" idx="1"/>
              <a:endCxn id="8" idx="0"/>
            </p:cNvCxnSpPr>
            <p:nvPr/>
          </p:nvCxnSpPr>
          <p:spPr>
            <a:xfrm>
              <a:off x="7315200" y="3497998"/>
              <a:ext cx="0" cy="1150201"/>
            </a:xfrm>
            <a:prstGeom prst="straightConnector1">
              <a:avLst/>
            </a:prstGeom>
            <a:ln>
              <a:tailEnd type="arrow"/>
            </a:ln>
          </p:spPr>
          <p:style>
            <a:lnRef idx="3">
              <a:schemeClr val="dk1"/>
            </a:lnRef>
            <a:fillRef idx="0">
              <a:schemeClr val="dk1"/>
            </a:fillRef>
            <a:effectRef idx="2">
              <a:schemeClr val="dk1"/>
            </a:effectRef>
            <a:fontRef idx="minor">
              <a:schemeClr val="tx1"/>
            </a:fontRef>
          </p:style>
        </p:cxnSp>
      </p:grpSp>
      <p:sp>
        <p:nvSpPr>
          <p:cNvPr id="3" name="TextBox 2"/>
          <p:cNvSpPr txBox="1"/>
          <p:nvPr/>
        </p:nvSpPr>
        <p:spPr>
          <a:xfrm>
            <a:off x="533400" y="1457980"/>
            <a:ext cx="1371979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b="1" dirty="0" smtClean="0"/>
              <a:t>STATUS:</a:t>
            </a:r>
            <a:endParaRPr lang="en-US" sz="2800" b="1" dirty="0"/>
          </a:p>
        </p:txBody>
      </p:sp>
      <p:sp>
        <p:nvSpPr>
          <p:cNvPr id="18" name="TextBox 17"/>
          <p:cNvSpPr txBox="1"/>
          <p:nvPr/>
        </p:nvSpPr>
        <p:spPr>
          <a:xfrm>
            <a:off x="533400" y="4149298"/>
            <a:ext cx="1841851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b="1" dirty="0" smtClean="0"/>
              <a:t>RESPONSE:</a:t>
            </a:r>
            <a:endParaRPr lang="en-US" sz="2800" b="1" dirty="0"/>
          </a:p>
        </p:txBody>
      </p:sp>
    </p:spTree>
    <p:extLst>
      <p:ext uri="{BB962C8B-B14F-4D97-AF65-F5344CB8AC3E}">
        <p14:creationId xmlns:p14="http://schemas.microsoft.com/office/powerpoint/2010/main" val="406795399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5159</TotalTime>
  <Words>1358</Words>
  <Application>Microsoft Office PowerPoint</Application>
  <PresentationFormat>On-screen Show (4:3)</PresentationFormat>
  <Paragraphs>350</Paragraphs>
  <Slides>48</Slides>
  <Notes>48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48</vt:i4>
      </vt:variant>
    </vt:vector>
  </HeadingPairs>
  <TitlesOfParts>
    <vt:vector size="49" baseType="lpstr">
      <vt:lpstr>Office Theme</vt:lpstr>
      <vt:lpstr>Data Driven Response Generation in Social Media</vt:lpstr>
      <vt:lpstr>Task: Response Generation</vt:lpstr>
      <vt:lpstr>Parallelism in Discourse (Hobbs 1985)</vt:lpstr>
      <vt:lpstr>Parallelism in Discourse (Hobbs 1985)</vt:lpstr>
      <vt:lpstr>Parallelism in Discourse (Hobbs 1985)</vt:lpstr>
      <vt:lpstr>Parallelism in Discourse (Hobbs 1985)</vt:lpstr>
      <vt:lpstr>Parallelism in Discourse (Hobbs 1985)</vt:lpstr>
      <vt:lpstr>Why Should SMT work on conversations?</vt:lpstr>
      <vt:lpstr>SMT: Advantages</vt:lpstr>
      <vt:lpstr>Data Driven Response Generation: Potential Applications</vt:lpstr>
      <vt:lpstr>Data Driven Response Generation: Potential Applications</vt:lpstr>
      <vt:lpstr>Twitter Conversations</vt:lpstr>
      <vt:lpstr>Twitter Conversations</vt:lpstr>
      <vt:lpstr>Data</vt:lpstr>
      <vt:lpstr>Data</vt:lpstr>
      <vt:lpstr>Approach:  Statistical Machine Translation</vt:lpstr>
      <vt:lpstr>Approach:  Statistical Machine Translation</vt:lpstr>
      <vt:lpstr>Phrase-Based Translation</vt:lpstr>
      <vt:lpstr>Phrase-Based Translation</vt:lpstr>
      <vt:lpstr>Phrase-Based Translation</vt:lpstr>
      <vt:lpstr>Phrase-Based Translation</vt:lpstr>
      <vt:lpstr>Phrase-Based Translation</vt:lpstr>
      <vt:lpstr>Phrase Based Decoding</vt:lpstr>
      <vt:lpstr>Challenges applying SMT to Conversation</vt:lpstr>
      <vt:lpstr>Challenges applying SMT to Conversation</vt:lpstr>
      <vt:lpstr>Challenge: Lexical Repetition</vt:lpstr>
      <vt:lpstr>Lexical Repitition: Solution</vt:lpstr>
      <vt:lpstr>Word Alignment: Doesn’t really work…</vt:lpstr>
      <vt:lpstr>Word Alignment Makes Sense Sometimes…</vt:lpstr>
      <vt:lpstr>Sometimes Word Alignment is Very Difficult</vt:lpstr>
      <vt:lpstr>Sometimes Word Alignment is Very Difficult</vt:lpstr>
      <vt:lpstr>Solution:  Generate all phrase-pairs (With phrases up to length 4)</vt:lpstr>
      <vt:lpstr>Solution:  Generate all phrase-pairs (With phrases up to length 4)</vt:lpstr>
      <vt:lpstr>Solution:  Generate all phrase-pairs (With phrases up to length 4)</vt:lpstr>
      <vt:lpstr>Pruning: Fisher Exact Test (Johson et. al. 2007) (Moore 2004)</vt:lpstr>
      <vt:lpstr>Example Phrase-Table Entries</vt:lpstr>
      <vt:lpstr>Baseline: Information Retrieval/ Nearest Neighbor (Swanson and Gordon 2008) (Isbell et. al. 2000) (Jafarpour and Burgess) </vt:lpstr>
      <vt:lpstr>Mechanical Turk Evaluation</vt:lpstr>
      <vt:lpstr>Results</vt:lpstr>
      <vt:lpstr>Results</vt:lpstr>
      <vt:lpstr>Cases where MT output was preferred</vt:lpstr>
      <vt:lpstr>Demo</vt:lpstr>
      <vt:lpstr>Contributions</vt:lpstr>
      <vt:lpstr>Contributions</vt:lpstr>
      <vt:lpstr>Phrase-Based Translation</vt:lpstr>
      <vt:lpstr>Phrase-Based Translation</vt:lpstr>
      <vt:lpstr>Phrase-Based Translation</vt:lpstr>
      <vt:lpstr>Phrase-Based Translation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Twitter Conversations</dc:title>
  <dc:creator>aritter</dc:creator>
  <cp:lastModifiedBy>aritter</cp:lastModifiedBy>
  <cp:revision>259</cp:revision>
  <dcterms:created xsi:type="dcterms:W3CDTF">2006-08-16T00:00:00Z</dcterms:created>
  <dcterms:modified xsi:type="dcterms:W3CDTF">2011-10-14T13:30:39Z</dcterms:modified>
</cp:coreProperties>
</file>